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16"/>
  </p:notesMasterIdLst>
  <p:sldIdLst>
    <p:sldId id="256" r:id="rId2"/>
    <p:sldId id="275" r:id="rId3"/>
    <p:sldId id="272" r:id="rId4"/>
    <p:sldId id="259" r:id="rId5"/>
    <p:sldId id="262" r:id="rId6"/>
    <p:sldId id="277" r:id="rId7"/>
    <p:sldId id="276" r:id="rId8"/>
    <p:sldId id="260" r:id="rId9"/>
    <p:sldId id="269" r:id="rId10"/>
    <p:sldId id="278" r:id="rId11"/>
    <p:sldId id="279" r:id="rId12"/>
    <p:sldId id="264" r:id="rId13"/>
    <p:sldId id="263" r:id="rId14"/>
    <p:sldId id="27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57685F-7D48-B099-0396-9BB64C4DACC7}" v="2" dt="2022-12-09T04:05:55.363"/>
    <p1510:client id="{F462B240-F424-8759-F2B9-F82CB13B820C}" v="6" dt="2022-12-15T08:48:15.804"/>
    <p1510:client id="{581097A1-1F23-A843-AA07-90761A88B986}" v="2" dt="2022-12-09T00:59:24.944"/>
    <p1510:client id="{0A2E350D-E7C0-464F-BBD9-F9700C8BB61F}" v="634" dt="2022-12-09T02:35:34.843"/>
    <p1510:client id="{5ABC7CA7-0EB5-E079-9A7B-F8AC489997AD}" vWet="1" dt="2022-12-09T02:30:13.115"/>
    <p1510:client id="{DF6A4DF2-45EA-C74D-A302-C8B5875758CD}" v="160" dt="2022-12-09T02:46:55.4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52751"/>
  </p:normalViewPr>
  <p:slideViewPr>
    <p:cSldViewPr snapToGrid="0">
      <p:cViewPr varScale="1">
        <p:scale>
          <a:sx n="44" d="100"/>
          <a:sy n="44" d="100"/>
        </p:scale>
        <p:origin x="1808" y="184"/>
      </p:cViewPr>
      <p:guideLst/>
    </p:cSldViewPr>
  </p:slideViewPr>
  <p:notesTextViewPr>
    <p:cViewPr>
      <p:scale>
        <a:sx n="165" d="100"/>
        <a:sy n="16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369F99-FC72-E04B-925E-F49C35ABE8C4}" type="datetimeFigureOut">
              <a:rPr kumimoji="1" lang="ja-JP" altLang="en-US" smtClean="0"/>
              <a:t>2023/3/10</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16417A-2BB1-DE4D-AE9B-2D350565D3A3}" type="slidenum">
              <a:rPr kumimoji="1" lang="ja-JP" altLang="en-US" smtClean="0"/>
              <a:t>‹#›</a:t>
            </a:fld>
            <a:endParaRPr kumimoji="1" lang="ja-JP" altLang="en-US"/>
          </a:p>
        </p:txBody>
      </p:sp>
    </p:spTree>
    <p:extLst>
      <p:ext uri="{BB962C8B-B14F-4D97-AF65-F5344CB8AC3E}">
        <p14:creationId xmlns:p14="http://schemas.microsoft.com/office/powerpoint/2010/main" val="29745600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ea typeface="游ゴシック"/>
              </a:rPr>
              <a:t>Hello, everyone. I am Taro </a:t>
            </a:r>
            <a:r>
              <a:rPr kumimoji="1" lang="en-US" altLang="ja-JP" err="1">
                <a:ea typeface="游ゴシック"/>
              </a:rPr>
              <a:t>Shimadai</a:t>
            </a:r>
            <a:r>
              <a:rPr kumimoji="1" lang="en-US" altLang="ja-JP">
                <a:ea typeface="游ゴシック"/>
              </a:rPr>
              <a:t>. I am a X-year medical student.</a:t>
            </a:r>
            <a:r>
              <a:rPr lang="en" altLang="ja-JP">
                <a:solidFill>
                  <a:srgbClr val="FFFFFF"/>
                </a:solidFill>
                <a:latin typeface="nsj"/>
                <a:ea typeface="游ゴシック"/>
              </a:rPr>
              <a:t> </a:t>
            </a:r>
          </a:p>
          <a:p>
            <a:endParaRPr lang="en-US" altLang="ja-JP">
              <a:solidFill>
                <a:srgbClr val="000000"/>
              </a:solidFill>
              <a:latin typeface="游ゴシック" panose="020F0502020204030204"/>
              <a:ea typeface="游ゴシック"/>
            </a:endParaRPr>
          </a:p>
          <a:p>
            <a:r>
              <a:rPr lang="en" altLang="ja-JP" b="0" i="0">
                <a:solidFill>
                  <a:srgbClr val="FFFFFF"/>
                </a:solidFill>
                <a:effectLst/>
                <a:latin typeface="nsj"/>
                <a:ea typeface="游ゴシック"/>
              </a:rPr>
              <a:t>Today I'd like to give you a case presentation about acute abdominal pain which I cited from “100 cases in clinical </a:t>
            </a:r>
            <a:r>
              <a:rPr lang="en" altLang="ja-JP">
                <a:solidFill>
                  <a:srgbClr val="FFFFFF"/>
                </a:solidFill>
                <a:latin typeface="nsj"/>
                <a:ea typeface="游ゴシック"/>
              </a:rPr>
              <a:t>medicine</a:t>
            </a:r>
            <a:r>
              <a:rPr lang="en" altLang="ja-JP" b="0" i="0">
                <a:solidFill>
                  <a:srgbClr val="FFFFFF"/>
                </a:solidFill>
                <a:effectLst/>
                <a:latin typeface="nsj"/>
                <a:ea typeface="游ゴシック"/>
              </a:rPr>
              <a:t>”.</a:t>
            </a:r>
            <a:endParaRPr lang="en-US" altLang="ja-JP">
              <a:ea typeface="游ゴシック"/>
            </a:endParaRPr>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1</a:t>
            </a:fld>
            <a:endParaRPr kumimoji="1" lang="ja-JP" altLang="en-US"/>
          </a:p>
        </p:txBody>
      </p:sp>
    </p:spTree>
    <p:extLst>
      <p:ext uri="{BB962C8B-B14F-4D97-AF65-F5344CB8AC3E}">
        <p14:creationId xmlns:p14="http://schemas.microsoft.com/office/powerpoint/2010/main" val="32282206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Now, I’d like to ask you the next question. </a:t>
            </a:r>
            <a:r>
              <a:rPr kumimoji="1" lang="en-US" altLang="ja-JP" sz="1200" dirty="0"/>
              <a:t>How would you manage this patient?</a:t>
            </a:r>
          </a:p>
          <a:p>
            <a:endParaRPr kumimoji="1" lang="en-US" altLang="ja-JP" dirty="0"/>
          </a:p>
          <a:p>
            <a:r>
              <a:rPr kumimoji="1" lang="en-US" altLang="ja-JP" dirty="0"/>
              <a:t>Please discuss the answer with your colleagues for one minute.</a:t>
            </a:r>
          </a:p>
          <a:p>
            <a:r>
              <a:rPr lang="en" altLang="ja-JP" b="0" i="0" dirty="0">
                <a:effectLst/>
                <a:latin typeface="Noto Sans JP"/>
              </a:rPr>
              <a:t>Does anyone have an answer to this question?</a:t>
            </a:r>
            <a:endParaRPr kumimoji="1" lang="en-US" altLang="ja-JP" b="0" dirty="0"/>
          </a:p>
          <a:p>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＜プレゼンポイント⑤＞</a:t>
            </a:r>
            <a:endParaRPr kumimoji="1" lang="en-US" altLang="ja-JP" dirty="0"/>
          </a:p>
          <a:p>
            <a:r>
              <a:rPr kumimoji="1" lang="ja-JP" altLang="en-US"/>
              <a:t>スピーカーとしてディスカッション時間をもうけるあるいは４択問題にして答えてもらう。</a:t>
            </a:r>
            <a:endParaRPr kumimoji="1" lang="en-US" altLang="ja-JP" dirty="0"/>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10</a:t>
            </a:fld>
            <a:endParaRPr kumimoji="1" lang="ja-JP" altLang="en-US"/>
          </a:p>
        </p:txBody>
      </p:sp>
    </p:spTree>
    <p:extLst>
      <p:ext uri="{BB962C8B-B14F-4D97-AF65-F5344CB8AC3E}">
        <p14:creationId xmlns:p14="http://schemas.microsoft.com/office/powerpoint/2010/main" val="15128642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I’ll show you the answer to this question. </a:t>
            </a:r>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solidFill>
                  <a:srgbClr val="FF0000"/>
                </a:solidFill>
              </a:rPr>
              <a:t>＜本文そのまま＞</a:t>
            </a:r>
            <a:endParaRPr kumimoji="1" lang="en-US" altLang="ja-JP" dirty="0"/>
          </a:p>
          <a:p>
            <a:r>
              <a:rPr kumimoji="1" lang="en-US" altLang="ja-JP" dirty="0"/>
              <a:t>The patient should be admitted under the surgical team. </a:t>
            </a:r>
          </a:p>
          <a:p>
            <a:endParaRPr kumimoji="1" lang="en-US" altLang="ja-JP" dirty="0"/>
          </a:p>
          <a:p>
            <a:r>
              <a:rPr kumimoji="1" lang="en-US" altLang="ja-JP" dirty="0"/>
              <a:t>I’ll explain the detailed treatment plan later.</a:t>
            </a:r>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11</a:t>
            </a:fld>
            <a:endParaRPr kumimoji="1" lang="ja-JP" altLang="en-US"/>
          </a:p>
        </p:txBody>
      </p:sp>
    </p:spTree>
    <p:extLst>
      <p:ext uri="{BB962C8B-B14F-4D97-AF65-F5344CB8AC3E}">
        <p14:creationId xmlns:p14="http://schemas.microsoft.com/office/powerpoint/2010/main" val="22598558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ea typeface="游ゴシック"/>
              </a:rPr>
              <a:t>Now I’m going to talk about the differential diagnosis.</a:t>
            </a:r>
          </a:p>
          <a:p>
            <a:endParaRPr kumimoji="1" lang="en-US" altLang="ja-JP" dirty="0"/>
          </a:p>
          <a:p>
            <a:r>
              <a:rPr kumimoji="1" lang="ja-JP" altLang="en-US"/>
              <a:t>＜本文そのまま＞</a:t>
            </a:r>
            <a:endParaRPr kumimoji="1" lang="en-US" altLang="ja-JP" dirty="0"/>
          </a:p>
          <a:p>
            <a:r>
              <a:rPr kumimoji="1" lang="en-US" altLang="ja-JP" dirty="0">
                <a:ea typeface="游ゴシック"/>
              </a:rPr>
              <a:t>The major d</a:t>
            </a:r>
            <a:r>
              <a:rPr lang="en-US" altLang="ja-JP" dirty="0">
                <a:ea typeface="游ゴシック"/>
              </a:rPr>
              <a:t>ifferential diagnoses of acute cholecystitis include biliary colic, perforated peptic ulcer, acute pancreatitis, acute hepatitis, subphrenic abscess, retrocecal appendicitis, right pyelonephritis and perforated carcinoma or diverticulum of the hepatic flexure of the colon. Myocardial infection or right lower lobe pneumonia may also mimic cholecystitis.</a:t>
            </a:r>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＜プレゼンポイント⑥＞</a:t>
            </a:r>
            <a:endParaRPr kumimoji="1" lang="en-US" altLang="ja-JP" dirty="0"/>
          </a:p>
          <a:p>
            <a:r>
              <a:rPr kumimoji="1" lang="en-US" altLang="ja-JP" dirty="0">
                <a:ea typeface="游ゴシック"/>
              </a:rPr>
              <a:t>Differential diagnosis </a:t>
            </a:r>
            <a:r>
              <a:rPr kumimoji="1" lang="ja-JP" altLang="en-US">
                <a:ea typeface="游ゴシック"/>
              </a:rPr>
              <a:t>の内容をスライドにまとめる</a:t>
            </a:r>
            <a:endParaRPr lang="ja-JP" altLang="en-US">
              <a:ea typeface="游ゴシック"/>
            </a:endParaRPr>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12</a:t>
            </a:fld>
            <a:endParaRPr kumimoji="1" lang="ja-JP" altLang="en-US"/>
          </a:p>
        </p:txBody>
      </p:sp>
    </p:spTree>
    <p:extLst>
      <p:ext uri="{BB962C8B-B14F-4D97-AF65-F5344CB8AC3E}">
        <p14:creationId xmlns:p14="http://schemas.microsoft.com/office/powerpoint/2010/main" val="23398422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Now, let me share with you the treatment plan this reference book suggests.</a:t>
            </a:r>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solidFill>
                  <a:srgbClr val="FF0000"/>
                </a:solidFill>
              </a:rPr>
              <a:t>＜本文そのまま＞</a:t>
            </a:r>
            <a:endParaRPr kumimoji="1" lang="en-US" altLang="ja-JP" dirty="0"/>
          </a:p>
          <a:p>
            <a:r>
              <a:rPr kumimoji="1" lang="en-US" altLang="ja-JP" dirty="0"/>
              <a:t>The patient should be admitted under the surgical team. Serum amylase should be measured to rule out pancreatitis. Blood cultures should be taken. Chest X-ray should be performed to exclude pneumonia and erect abdominal X-ray to rule out air under the diaphragm, which occurs with a perforated peptic ulcer. An abdominal ultrasound will show gallstones and inflammation of the gallbladder wall. The patient should be kept nil by mouth, given intravenous fluids, analgesia and commenced on intravenous cephalosporins and metronidazole. The patient should be examined regularly for signs of generalized peritonitis or cholangitis.</a:t>
            </a:r>
          </a:p>
          <a:p>
            <a:r>
              <a:rPr kumimoji="1" lang="en-US" altLang="ja-JP" dirty="0"/>
              <a:t>If the symptoms settle down, the patient is normally discharged to be readmitted in a few weeks once the inflammation has settled down to have a cholecystectomy. There is a trend to performing immediate cholecystectomy in low-risk patients.</a:t>
            </a:r>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＜プレゼンポイント⑦＞</a:t>
            </a:r>
            <a:endParaRPr kumimoji="1" lang="en-US" altLang="ja-JP" dirty="0"/>
          </a:p>
          <a:p>
            <a:r>
              <a:rPr kumimoji="1" lang="en-US" altLang="ja-JP" dirty="0"/>
              <a:t>Treatment plan</a:t>
            </a:r>
            <a:r>
              <a:rPr kumimoji="1" lang="ja-JP" altLang="en-US"/>
              <a:t>の内容をスライドにまとめる</a:t>
            </a:r>
          </a:p>
          <a:p>
            <a:endParaRPr kumimoji="1" lang="en-US" altLang="ja-JP" dirty="0"/>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13</a:t>
            </a:fld>
            <a:endParaRPr kumimoji="1" lang="ja-JP" altLang="en-US"/>
          </a:p>
        </p:txBody>
      </p:sp>
    </p:spTree>
    <p:extLst>
      <p:ext uri="{BB962C8B-B14F-4D97-AF65-F5344CB8AC3E}">
        <p14:creationId xmlns:p14="http://schemas.microsoft.com/office/powerpoint/2010/main" val="38470840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Here’s the list of references for my case presentation.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r>
              <a:rPr kumimoji="1" lang="ja-JP" altLang="en-US"/>
              <a:t>＜終わりの挨拶＞</a:t>
            </a:r>
            <a:endParaRPr kumimoji="1" lang="en-US" altLang="ja-JP" dirty="0"/>
          </a:p>
          <a:p>
            <a:pPr>
              <a:defRPr/>
            </a:pPr>
            <a:r>
              <a:rPr kumimoji="1" lang="en-US" altLang="ja-JP" dirty="0">
                <a:ea typeface="游ゴシック"/>
              </a:rPr>
              <a:t>Thank you very much for</a:t>
            </a:r>
            <a:r>
              <a:rPr lang="en-US" altLang="ja-JP" dirty="0">
                <a:ea typeface="游ゴシック"/>
              </a:rPr>
              <a:t> your </a:t>
            </a:r>
            <a:r>
              <a:rPr kumimoji="1" lang="en-US" altLang="ja-JP" dirty="0">
                <a:ea typeface="游ゴシック"/>
              </a:rPr>
              <a:t>attention. Do you have any comments or advice for this case?</a:t>
            </a:r>
            <a:r>
              <a:rPr lang="ja-JP" altLang="en-US">
                <a:ea typeface="游ゴシック"/>
              </a:rPr>
              <a:t> </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＜プレゼンポイント</a:t>
            </a:r>
            <a:r>
              <a:rPr kumimoji="1" lang="en-US" altLang="ja-JP" dirty="0"/>
              <a:t>⑧</a:t>
            </a:r>
            <a:r>
              <a:rPr kumimoji="1" lang="ja-JP" altLang="en-US"/>
              <a:t>＞</a:t>
            </a:r>
            <a:endParaRPr kumimoji="1" lang="en-US" altLang="ja-JP" dirty="0"/>
          </a:p>
          <a:p>
            <a:r>
              <a:rPr kumimoji="1" lang="ja-JP" altLang="en-US"/>
              <a:t>利用した</a:t>
            </a:r>
            <a:r>
              <a:rPr kumimoji="1" lang="en-US" altLang="ja-JP" dirty="0"/>
              <a:t>Reference</a:t>
            </a:r>
            <a:r>
              <a:rPr kumimoji="1" lang="ja-JP" altLang="en-US"/>
              <a:t>をスライドにまとめる</a:t>
            </a:r>
          </a:p>
          <a:p>
            <a:endParaRPr kumimoji="1" lang="en-US" altLang="ja-JP" dirty="0"/>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14</a:t>
            </a:fld>
            <a:endParaRPr kumimoji="1" lang="ja-JP" altLang="en-US"/>
          </a:p>
        </p:txBody>
      </p:sp>
    </p:spTree>
    <p:extLst>
      <p:ext uri="{BB962C8B-B14F-4D97-AF65-F5344CB8AC3E}">
        <p14:creationId xmlns:p14="http://schemas.microsoft.com/office/powerpoint/2010/main" val="2066600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b="0"/>
              <a:t>This is the outline of my case presentation.</a:t>
            </a:r>
            <a:endParaRPr kumimoji="1" lang="ja-JP" altLang="en-US" b="0"/>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2</a:t>
            </a:fld>
            <a:endParaRPr kumimoji="1" lang="ja-JP" altLang="en-US"/>
          </a:p>
        </p:txBody>
      </p:sp>
    </p:spTree>
    <p:extLst>
      <p:ext uri="{BB962C8B-B14F-4D97-AF65-F5344CB8AC3E}">
        <p14:creationId xmlns:p14="http://schemas.microsoft.com/office/powerpoint/2010/main" val="3198688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First of all, I’d like to share with you the patient’s information and her chief complaints.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 56-year-old woman presented to the emergency department with abdominal pain.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r>
              <a:rPr kumimoji="1" lang="en-US" altLang="ja-JP" dirty="0"/>
              <a:t>I am going to talk about the history of present illness. </a:t>
            </a:r>
          </a:p>
          <a:p>
            <a:endParaRPr kumimoji="1" lang="en-US" altLang="ja-JP" dirty="0"/>
          </a:p>
          <a:p>
            <a:r>
              <a:rPr kumimoji="1" lang="ja-JP" altLang="en-US"/>
              <a:t>＜本文（そのまま読む）＞</a:t>
            </a:r>
            <a:endParaRPr kumimoji="1" lang="en-US" altLang="ja-JP" dirty="0"/>
          </a:p>
          <a:p>
            <a:r>
              <a:rPr kumimoji="1" lang="en-US" altLang="ja-JP" dirty="0"/>
              <a:t>Twenty-four hours ago, the patient developed a continuous pain in the upper abdomen that has become progressively more severe. The pain radiates into the back. She feels nauseated and alternately hot and cold.</a:t>
            </a:r>
          </a:p>
          <a:p>
            <a:endParaRPr kumimoji="1" lang="en-US" altLang="ja-JP" dirty="0"/>
          </a:p>
          <a:p>
            <a:r>
              <a:rPr kumimoji="1" lang="ja-JP" altLang="en-US"/>
              <a:t>＜プレゼンポイント</a:t>
            </a:r>
            <a:r>
              <a:rPr kumimoji="1" lang="en-US" altLang="ja-JP" dirty="0"/>
              <a:t>①</a:t>
            </a:r>
            <a:r>
              <a:rPr kumimoji="1" lang="ja-JP" altLang="en-US"/>
              <a:t>＞</a:t>
            </a:r>
            <a:endParaRPr kumimoji="1" lang="en-US" altLang="ja-JP" dirty="0"/>
          </a:p>
          <a:p>
            <a:r>
              <a:rPr kumimoji="1" lang="ja-JP" altLang="en-US"/>
              <a:t>◯主訴は基本的に</a:t>
            </a:r>
            <a:r>
              <a:rPr kumimoji="1" lang="en-US" altLang="ja-JP" dirty="0"/>
              <a:t>one sentence</a:t>
            </a:r>
            <a:r>
              <a:rPr kumimoji="1" lang="ja-JP" altLang="en-US"/>
              <a:t>でまとめる。</a:t>
            </a:r>
            <a:endParaRPr kumimoji="1" lang="en-US" altLang="ja-JP" dirty="0"/>
          </a:p>
          <a:p>
            <a:r>
              <a:rPr kumimoji="1" lang="ja-JP" altLang="en-US"/>
              <a:t>・来院の場合</a:t>
            </a:r>
            <a:endParaRPr kumimoji="1" lang="en-US" altLang="ja-JP" dirty="0"/>
          </a:p>
          <a:p>
            <a:r>
              <a:rPr kumimoji="1" lang="en-US" altLang="ja-JP" dirty="0"/>
              <a:t>   A  XX-year-old (man/ woman/boy/girl/baby) presented with ( CC. ).</a:t>
            </a:r>
          </a:p>
          <a:p>
            <a:r>
              <a:rPr kumimoji="1" lang="ja-JP" altLang="en-US"/>
              <a:t>・検査と治療を目的とした紹介での来院の場合</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   A XX-year-old (man/ woman/boy/girl/baby) was </a:t>
            </a:r>
            <a:r>
              <a:rPr kumimoji="1" lang="en-US" altLang="ja-JP" u="sng" dirty="0"/>
              <a:t>referred</a:t>
            </a:r>
            <a:r>
              <a:rPr kumimoji="1" lang="en-US" altLang="ja-JP" dirty="0"/>
              <a:t> to our department for further evaluation and treatment of ( CC. ).</a:t>
            </a:r>
          </a:p>
          <a:p>
            <a:r>
              <a:rPr kumimoji="1" lang="ja-JP" altLang="en-US"/>
              <a:t>・外科手術のために搬送の場合</a:t>
            </a:r>
            <a:endParaRPr kumimoji="1" lang="en-US" altLang="ja-JP" dirty="0"/>
          </a:p>
          <a:p>
            <a:r>
              <a:rPr kumimoji="1" lang="en-US" altLang="ja-JP" dirty="0"/>
              <a:t>   A XX-year-old (man/ woman/boy/girl/baby) was </a:t>
            </a:r>
            <a:r>
              <a:rPr kumimoji="1" lang="en-US" altLang="ja-JP" u="sng" dirty="0"/>
              <a:t>transferred</a:t>
            </a:r>
            <a:r>
              <a:rPr kumimoji="1" lang="en-US" altLang="ja-JP" dirty="0"/>
              <a:t> to our department for surgical treatment of ( CC ).</a:t>
            </a:r>
          </a:p>
          <a:p>
            <a:endParaRPr kumimoji="1" lang="en-US" altLang="ja-JP" dirty="0"/>
          </a:p>
          <a:p>
            <a:r>
              <a:rPr kumimoji="1" lang="ja-JP" altLang="en-US" b="0" i="0">
                <a:solidFill>
                  <a:srgbClr val="333333"/>
                </a:solidFill>
                <a:effectLst/>
                <a:latin typeface="Noto Sans Japanese"/>
              </a:rPr>
              <a:t>◯</a:t>
            </a:r>
            <a:r>
              <a:rPr lang="en" altLang="ja-JP" b="0" i="0" dirty="0">
                <a:solidFill>
                  <a:srgbClr val="333333"/>
                </a:solidFill>
                <a:effectLst/>
                <a:latin typeface="Noto Sans Japanese"/>
              </a:rPr>
              <a:t>HPI </a:t>
            </a:r>
            <a:r>
              <a:rPr lang="en-US" altLang="ja-JP" dirty="0"/>
              <a:t>(History of present illness)</a:t>
            </a:r>
            <a:r>
              <a:rPr lang="ja-JP" altLang="en-US" b="0" i="0">
                <a:solidFill>
                  <a:srgbClr val="333333"/>
                </a:solidFill>
                <a:effectLst/>
                <a:latin typeface="Noto Sans Japanese"/>
              </a:rPr>
              <a:t> は「</a:t>
            </a:r>
            <a:r>
              <a:rPr lang="ja-JP" altLang="en-US" b="1" i="0">
                <a:solidFill>
                  <a:srgbClr val="333333"/>
                </a:solidFill>
                <a:effectLst/>
                <a:latin typeface="Noto Sans Japanese"/>
              </a:rPr>
              <a:t>時系列で整理する</a:t>
            </a:r>
            <a:r>
              <a:rPr lang="ja-JP" altLang="en-US" b="0" i="0">
                <a:solidFill>
                  <a:srgbClr val="333333"/>
                </a:solidFill>
                <a:effectLst/>
                <a:latin typeface="Noto Sans Japanese"/>
              </a:rPr>
              <a:t>」</a:t>
            </a:r>
            <a:r>
              <a:rPr lang="en" altLang="ja-JP" b="1" i="0" dirty="0">
                <a:solidFill>
                  <a:srgbClr val="333333"/>
                </a:solidFill>
                <a:effectLst/>
                <a:latin typeface="Noto Sans Japanese"/>
              </a:rPr>
              <a:t>chronological organization</a:t>
            </a:r>
          </a:p>
          <a:p>
            <a:r>
              <a:rPr lang="en" altLang="ja-JP" b="0" i="0" dirty="0">
                <a:solidFill>
                  <a:srgbClr val="333333"/>
                </a:solidFill>
                <a:effectLst/>
                <a:latin typeface="Noto Sans Japanese"/>
              </a:rPr>
              <a:t>OPQRST</a:t>
            </a:r>
            <a:r>
              <a:rPr lang="ja-JP" altLang="en-US" b="0" i="0">
                <a:solidFill>
                  <a:srgbClr val="333333"/>
                </a:solidFill>
                <a:effectLst/>
                <a:latin typeface="Noto Sans Japanese"/>
              </a:rPr>
              <a:t>などの語呂ではなく、</a:t>
            </a:r>
            <a:r>
              <a:rPr lang="en" altLang="ja-JP" b="0" i="0" dirty="0">
                <a:solidFill>
                  <a:srgbClr val="333333"/>
                </a:solidFill>
                <a:effectLst/>
                <a:latin typeface="Noto Sans Japanese"/>
              </a:rPr>
              <a:t>HPI </a:t>
            </a:r>
            <a:r>
              <a:rPr lang="ja-JP" altLang="en-US" b="0" i="0">
                <a:solidFill>
                  <a:srgbClr val="333333"/>
                </a:solidFill>
                <a:effectLst/>
                <a:latin typeface="Noto Sans Japanese"/>
              </a:rPr>
              <a:t>では “</a:t>
            </a:r>
            <a:r>
              <a:rPr lang="en" altLang="ja-JP" b="1" i="0" dirty="0">
                <a:solidFill>
                  <a:srgbClr val="333333"/>
                </a:solidFill>
                <a:effectLst/>
                <a:latin typeface="Noto Sans Japanese"/>
              </a:rPr>
              <a:t>Draw the picture of the patient’s story</a:t>
            </a:r>
            <a:r>
              <a:rPr lang="en" altLang="ja-JP" b="0" i="0" dirty="0">
                <a:solidFill>
                  <a:srgbClr val="333333"/>
                </a:solidFill>
                <a:effectLst/>
                <a:latin typeface="Noto Sans Japanese"/>
              </a:rPr>
              <a:t>” </a:t>
            </a:r>
            <a:r>
              <a:rPr lang="ja-JP" altLang="en-US" b="0" i="0">
                <a:solidFill>
                  <a:srgbClr val="333333"/>
                </a:solidFill>
                <a:effectLst/>
                <a:latin typeface="Noto Sans Japanese"/>
              </a:rPr>
              <a:t>ということを意識して、「</a:t>
            </a:r>
            <a:r>
              <a:rPr lang="ja-JP" altLang="en-US" b="1" i="0">
                <a:solidFill>
                  <a:srgbClr val="333333"/>
                </a:solidFill>
                <a:effectLst/>
                <a:latin typeface="Noto Sans Japanese"/>
              </a:rPr>
              <a:t>発症前</a:t>
            </a:r>
            <a:r>
              <a:rPr lang="ja-JP" altLang="en-US" b="0" i="0">
                <a:solidFill>
                  <a:srgbClr val="333333"/>
                </a:solidFill>
                <a:effectLst/>
                <a:latin typeface="Noto Sans Japanese"/>
              </a:rPr>
              <a:t>」「</a:t>
            </a:r>
            <a:r>
              <a:rPr lang="ja-JP" altLang="en-US" b="1" i="0">
                <a:solidFill>
                  <a:srgbClr val="333333"/>
                </a:solidFill>
                <a:effectLst/>
                <a:latin typeface="Noto Sans Japanese"/>
              </a:rPr>
              <a:t>発症時</a:t>
            </a:r>
            <a:r>
              <a:rPr lang="ja-JP" altLang="en-US" b="0" i="0">
                <a:solidFill>
                  <a:srgbClr val="333333"/>
                </a:solidFill>
                <a:effectLst/>
                <a:latin typeface="Noto Sans Japanese"/>
              </a:rPr>
              <a:t>」「</a:t>
            </a:r>
            <a:r>
              <a:rPr lang="ja-JP" altLang="en-US" b="1" i="0">
                <a:solidFill>
                  <a:srgbClr val="333333"/>
                </a:solidFill>
                <a:effectLst/>
                <a:latin typeface="Noto Sans Japanese"/>
              </a:rPr>
              <a:t>発症後</a:t>
            </a:r>
            <a:r>
              <a:rPr lang="ja-JP" altLang="en-US" b="0" i="0">
                <a:solidFill>
                  <a:srgbClr val="333333"/>
                </a:solidFill>
                <a:effectLst/>
                <a:latin typeface="Noto Sans Japanese"/>
              </a:rPr>
              <a:t>」の順に時系列で症状の変化を述べる。</a:t>
            </a:r>
            <a:r>
              <a:rPr lang="en" altLang="ja-JP" b="0" i="0" dirty="0">
                <a:solidFill>
                  <a:srgbClr val="333333"/>
                </a:solidFill>
                <a:effectLst/>
                <a:latin typeface="Noto Sans Japanese"/>
              </a:rPr>
              <a:t>OPQRST</a:t>
            </a:r>
            <a:r>
              <a:rPr lang="ja-JP" altLang="en-US" b="0" i="0">
                <a:solidFill>
                  <a:srgbClr val="333333"/>
                </a:solidFill>
                <a:effectLst/>
                <a:latin typeface="Noto Sans Japanese"/>
              </a:rPr>
              <a:t>の項目に関する情報は、この時系列で述べていく中で自然と述べるように意識する。</a:t>
            </a:r>
            <a:r>
              <a:rPr lang="ja-JP" altLang="en-US"/>
              <a:t>また、</a:t>
            </a:r>
            <a:r>
              <a:rPr lang="en-US" altLang="ja-JP" dirty="0"/>
              <a:t>HPI</a:t>
            </a:r>
            <a:r>
              <a:rPr lang="ja-JP" altLang="en-US"/>
              <a:t>は</a:t>
            </a:r>
            <a:r>
              <a:rPr lang="en-US" altLang="ja-JP" dirty="0"/>
              <a:t>History taking</a:t>
            </a:r>
            <a:r>
              <a:rPr lang="ja-JP" altLang="en-US"/>
              <a:t>の半分以上</a:t>
            </a:r>
            <a:r>
              <a:rPr lang="en-US" altLang="ja-JP" dirty="0"/>
              <a:t>or1/3</a:t>
            </a:r>
            <a:r>
              <a:rPr lang="ja-JP" altLang="en-US"/>
              <a:t>を占めるようにする。</a:t>
            </a:r>
            <a:endParaRPr kumimoji="1" lang="en-US" altLang="ja-JP" dirty="0"/>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3</a:t>
            </a:fld>
            <a:endParaRPr kumimoji="1" lang="ja-JP" altLang="en-US"/>
          </a:p>
        </p:txBody>
      </p:sp>
    </p:spTree>
    <p:extLst>
      <p:ext uri="{BB962C8B-B14F-4D97-AF65-F5344CB8AC3E}">
        <p14:creationId xmlns:p14="http://schemas.microsoft.com/office/powerpoint/2010/main" val="17302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＜本文（そのまま読む）＞</a:t>
            </a:r>
            <a:endParaRPr kumimoji="1" lang="en-US" altLang="ja-JP" dirty="0"/>
          </a:p>
          <a:p>
            <a:pPr algn="just"/>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The patient’s past medical history is notable for a duodenal ulcer, which was successfully treated with Helicobacter Eradication Therapy 5 years earlier.</a:t>
            </a:r>
          </a:p>
          <a:p>
            <a:pPr algn="just"/>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She smokes 15 cigarettes a day and shares a bottle of wine each evening with her husband.</a:t>
            </a:r>
            <a:endParaRPr lang="ja-JP" alt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p>
            <a:endParaRPr lang="en" altLang="ja-JP" b="1" i="0" dirty="0">
              <a:solidFill>
                <a:srgbClr val="333333"/>
              </a:solidFill>
              <a:effectLst/>
              <a:latin typeface="+mn-lt"/>
            </a:endParaRPr>
          </a:p>
          <a:p>
            <a:r>
              <a:rPr lang="ja-JP" altLang="en-US" b="0" i="0">
                <a:solidFill>
                  <a:srgbClr val="333333"/>
                </a:solidFill>
                <a:effectLst/>
                <a:latin typeface="+mn-lt"/>
              </a:rPr>
              <a:t>＜プレゼンポイント②＞</a:t>
            </a:r>
            <a:endParaRPr lang="en" altLang="ja-JP" b="0" i="0" dirty="0">
              <a:solidFill>
                <a:srgbClr val="333333"/>
              </a:solidFill>
              <a:effectLst/>
              <a:latin typeface="+mn-lt"/>
            </a:endParaRPr>
          </a:p>
          <a:p>
            <a:r>
              <a:rPr lang="ja-JP" altLang="en-US" b="0" i="0">
                <a:solidFill>
                  <a:srgbClr val="333333"/>
                </a:solidFill>
                <a:effectLst/>
                <a:latin typeface="+mn-lt"/>
              </a:rPr>
              <a:t>◯</a:t>
            </a:r>
            <a:r>
              <a:rPr lang="en" altLang="ja-JP" b="0" i="0" dirty="0">
                <a:solidFill>
                  <a:srgbClr val="333333"/>
                </a:solidFill>
                <a:effectLst/>
                <a:latin typeface="+mn-lt"/>
              </a:rPr>
              <a:t>History taking</a:t>
            </a:r>
            <a:r>
              <a:rPr lang="ja-JP" altLang="en-US" b="0" i="0">
                <a:solidFill>
                  <a:srgbClr val="333333"/>
                </a:solidFill>
                <a:effectLst/>
                <a:latin typeface="+mn-lt"/>
              </a:rPr>
              <a:t>の項目例</a:t>
            </a:r>
            <a:endParaRPr lang="en" altLang="ja-JP" b="0" i="0" dirty="0">
              <a:solidFill>
                <a:srgbClr val="333333"/>
              </a:solidFill>
              <a:effectLst/>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 altLang="ja-JP" b="0" i="0" dirty="0">
                <a:solidFill>
                  <a:srgbClr val="333333"/>
                </a:solidFill>
                <a:effectLst/>
                <a:latin typeface="+mn-lt"/>
              </a:rPr>
              <a:t>• History of Present Illness (HPI) </a:t>
            </a:r>
            <a:r>
              <a:rPr lang="ja-JP" altLang="en" b="0" i="0">
                <a:solidFill>
                  <a:srgbClr val="333333"/>
                </a:solidFill>
                <a:effectLst/>
                <a:latin typeface="+mn-lt"/>
              </a:rPr>
              <a:t>「</a:t>
            </a:r>
            <a:r>
              <a:rPr lang="ja-JP" altLang="en-US" b="0" i="0">
                <a:solidFill>
                  <a:srgbClr val="333333"/>
                </a:solidFill>
                <a:effectLst/>
                <a:latin typeface="+mn-lt"/>
              </a:rPr>
              <a:t>現病歴」</a:t>
            </a:r>
            <a:br>
              <a:rPr lang="ja-JP" altLang="en-US" b="0">
                <a:latin typeface="+mn-lt"/>
              </a:rPr>
            </a:br>
            <a:r>
              <a:rPr lang="en-US" altLang="ja-JP" b="0" i="0" dirty="0">
                <a:solidFill>
                  <a:srgbClr val="333333"/>
                </a:solidFill>
                <a:effectLst/>
                <a:latin typeface="+mn-lt"/>
              </a:rPr>
              <a:t>• </a:t>
            </a:r>
            <a:r>
              <a:rPr lang="en" altLang="ja-JP" b="0" i="0" dirty="0">
                <a:solidFill>
                  <a:srgbClr val="333333"/>
                </a:solidFill>
                <a:effectLst/>
                <a:latin typeface="+mn-lt"/>
              </a:rPr>
              <a:t>Past Medical History (PMH) </a:t>
            </a:r>
            <a:r>
              <a:rPr lang="ja-JP" altLang="en" b="0" i="0">
                <a:solidFill>
                  <a:srgbClr val="333333"/>
                </a:solidFill>
                <a:effectLst/>
                <a:latin typeface="+mn-lt"/>
              </a:rPr>
              <a:t>「</a:t>
            </a:r>
            <a:r>
              <a:rPr lang="ja-JP" altLang="en-US" b="0" i="0">
                <a:solidFill>
                  <a:srgbClr val="333333"/>
                </a:solidFill>
                <a:effectLst/>
                <a:latin typeface="+mn-lt"/>
              </a:rPr>
              <a:t>既往歴」</a:t>
            </a:r>
            <a:br>
              <a:rPr lang="ja-JP" altLang="en-US" b="0">
                <a:latin typeface="+mn-lt"/>
              </a:rPr>
            </a:br>
            <a:r>
              <a:rPr lang="en-US" altLang="ja-JP" b="0" i="0" dirty="0">
                <a:solidFill>
                  <a:srgbClr val="333333"/>
                </a:solidFill>
                <a:effectLst/>
                <a:latin typeface="+mn-lt"/>
              </a:rPr>
              <a:t>• </a:t>
            </a:r>
            <a:r>
              <a:rPr lang="en" altLang="ja-JP" b="0" i="0" dirty="0">
                <a:solidFill>
                  <a:srgbClr val="333333"/>
                </a:solidFill>
                <a:effectLst/>
                <a:latin typeface="+mn-lt"/>
              </a:rPr>
              <a:t>Past Surgical History (PSH) </a:t>
            </a:r>
            <a:r>
              <a:rPr lang="ja-JP" altLang="en" b="0" i="0">
                <a:solidFill>
                  <a:srgbClr val="333333"/>
                </a:solidFill>
                <a:effectLst/>
                <a:latin typeface="+mn-lt"/>
              </a:rPr>
              <a:t>「</a:t>
            </a:r>
            <a:r>
              <a:rPr lang="ja-JP" altLang="en-US" b="0" i="0">
                <a:solidFill>
                  <a:srgbClr val="333333"/>
                </a:solidFill>
                <a:effectLst/>
                <a:latin typeface="+mn-lt"/>
              </a:rPr>
              <a:t>手術歴」</a:t>
            </a:r>
            <a:br>
              <a:rPr lang="ja-JP" altLang="en-US" b="0">
                <a:latin typeface="+mn-lt"/>
              </a:rPr>
            </a:br>
            <a:r>
              <a:rPr lang="en-US" altLang="ja-JP" b="0" i="0" dirty="0">
                <a:solidFill>
                  <a:srgbClr val="333333"/>
                </a:solidFill>
                <a:effectLst/>
                <a:latin typeface="+mn-lt"/>
              </a:rPr>
              <a:t>• </a:t>
            </a:r>
            <a:r>
              <a:rPr lang="en" altLang="ja-JP" b="0" i="0" dirty="0">
                <a:solidFill>
                  <a:srgbClr val="333333"/>
                </a:solidFill>
                <a:effectLst/>
                <a:latin typeface="+mn-lt"/>
              </a:rPr>
              <a:t>Medications (Meds) </a:t>
            </a:r>
            <a:r>
              <a:rPr lang="ja-JP" altLang="en" b="0" i="0">
                <a:solidFill>
                  <a:srgbClr val="333333"/>
                </a:solidFill>
                <a:effectLst/>
                <a:latin typeface="+mn-lt"/>
              </a:rPr>
              <a:t>「（</a:t>
            </a:r>
            <a:r>
              <a:rPr lang="ja-JP" altLang="en-US" b="0" i="0">
                <a:solidFill>
                  <a:srgbClr val="333333"/>
                </a:solidFill>
                <a:effectLst/>
                <a:latin typeface="+mn-lt"/>
              </a:rPr>
              <a:t>内服）薬」</a:t>
            </a:r>
            <a:br>
              <a:rPr lang="ja-JP" altLang="en-US" b="0">
                <a:latin typeface="+mn-lt"/>
              </a:rPr>
            </a:br>
            <a:r>
              <a:rPr lang="en-US" altLang="ja-JP" b="0" i="0" dirty="0">
                <a:solidFill>
                  <a:srgbClr val="333333"/>
                </a:solidFill>
                <a:effectLst/>
                <a:latin typeface="+mn-lt"/>
              </a:rPr>
              <a:t>• </a:t>
            </a:r>
            <a:r>
              <a:rPr lang="en" altLang="ja-JP" b="0" i="0" dirty="0">
                <a:solidFill>
                  <a:srgbClr val="333333"/>
                </a:solidFill>
                <a:effectLst/>
                <a:latin typeface="+mn-lt"/>
              </a:rPr>
              <a:t>Allergies </a:t>
            </a:r>
            <a:r>
              <a:rPr lang="ja-JP" altLang="en" b="0" i="0">
                <a:solidFill>
                  <a:srgbClr val="333333"/>
                </a:solidFill>
                <a:effectLst/>
                <a:latin typeface="+mn-lt"/>
              </a:rPr>
              <a:t>「</a:t>
            </a:r>
            <a:r>
              <a:rPr lang="ja-JP" altLang="en-US" b="0" i="0">
                <a:solidFill>
                  <a:srgbClr val="333333"/>
                </a:solidFill>
                <a:effectLst/>
                <a:latin typeface="+mn-lt"/>
              </a:rPr>
              <a:t>アレルギー」</a:t>
            </a:r>
            <a:r>
              <a:rPr lang="en-US" altLang="ja-JP" b="0" i="0" dirty="0">
                <a:solidFill>
                  <a:srgbClr val="333333"/>
                </a:solidFill>
                <a:effectLst/>
                <a:latin typeface="+mn-lt"/>
              </a:rPr>
              <a:t>:</a:t>
            </a:r>
            <a:r>
              <a:rPr lang="ja-JP" altLang="en-US" b="0" i="0">
                <a:solidFill>
                  <a:srgbClr val="333333"/>
                </a:solidFill>
                <a:effectLst/>
                <a:latin typeface="+mn-lt"/>
              </a:rPr>
              <a:t>アレルギーがない場合は</a:t>
            </a:r>
            <a:r>
              <a:rPr lang="en-US" altLang="ja-JP" b="0" i="0" dirty="0">
                <a:solidFill>
                  <a:srgbClr val="333333"/>
                </a:solidFill>
                <a:effectLst/>
                <a:latin typeface="+mn-lt"/>
              </a:rPr>
              <a:t>NKDA</a:t>
            </a:r>
            <a:r>
              <a:rPr lang="en-US" altLang="ja-JP" dirty="0"/>
              <a:t>(not known drug allergy) </a:t>
            </a:r>
            <a:r>
              <a:rPr lang="en-US" altLang="ja-JP" b="0" i="0" dirty="0">
                <a:solidFill>
                  <a:srgbClr val="333333"/>
                </a:solidFill>
                <a:effectLst/>
                <a:latin typeface="+mn-lt"/>
              </a:rPr>
              <a:t>, NKA </a:t>
            </a:r>
            <a:r>
              <a:rPr lang="en-US" altLang="ja-JP" dirty="0"/>
              <a:t>(not known allergy)</a:t>
            </a:r>
            <a:r>
              <a:rPr lang="ja-JP" altLang="en-US"/>
              <a:t>と表記</a:t>
            </a:r>
            <a:br>
              <a:rPr lang="ja-JP" altLang="en-US" b="0">
                <a:latin typeface="+mn-lt"/>
              </a:rPr>
            </a:br>
            <a:r>
              <a:rPr lang="en-US" altLang="ja-JP" b="0" i="0" dirty="0">
                <a:solidFill>
                  <a:srgbClr val="333333"/>
                </a:solidFill>
                <a:effectLst/>
                <a:latin typeface="+mn-lt"/>
              </a:rPr>
              <a:t>• </a:t>
            </a:r>
            <a:r>
              <a:rPr lang="en" altLang="ja-JP" b="0" i="0" dirty="0">
                <a:solidFill>
                  <a:srgbClr val="333333"/>
                </a:solidFill>
                <a:effectLst/>
                <a:latin typeface="+mn-lt"/>
              </a:rPr>
              <a:t>Family History (FH) </a:t>
            </a:r>
            <a:r>
              <a:rPr lang="ja-JP" altLang="en" b="0" i="0">
                <a:solidFill>
                  <a:srgbClr val="333333"/>
                </a:solidFill>
                <a:effectLst/>
                <a:latin typeface="+mn-lt"/>
              </a:rPr>
              <a:t>「</a:t>
            </a:r>
            <a:r>
              <a:rPr lang="ja-JP" altLang="en-US" b="0" i="0">
                <a:solidFill>
                  <a:srgbClr val="333333"/>
                </a:solidFill>
                <a:effectLst/>
                <a:latin typeface="+mn-lt"/>
              </a:rPr>
              <a:t>家族歴」</a:t>
            </a:r>
            <a:br>
              <a:rPr lang="ja-JP" altLang="en-US" b="0">
                <a:latin typeface="+mn-lt"/>
              </a:rPr>
            </a:br>
            <a:r>
              <a:rPr lang="en-US" altLang="ja-JP" b="0" i="0" dirty="0">
                <a:solidFill>
                  <a:srgbClr val="333333"/>
                </a:solidFill>
                <a:effectLst/>
                <a:latin typeface="+mn-lt"/>
              </a:rPr>
              <a:t>• </a:t>
            </a:r>
            <a:r>
              <a:rPr lang="en" altLang="ja-JP" b="0" i="0" dirty="0">
                <a:solidFill>
                  <a:srgbClr val="333333"/>
                </a:solidFill>
                <a:effectLst/>
                <a:latin typeface="+mn-lt"/>
              </a:rPr>
              <a:t>Social History (SH) </a:t>
            </a:r>
            <a:r>
              <a:rPr lang="ja-JP" altLang="en" b="0" i="0">
                <a:solidFill>
                  <a:srgbClr val="333333"/>
                </a:solidFill>
                <a:effectLst/>
                <a:latin typeface="+mn-lt"/>
              </a:rPr>
              <a:t>「</a:t>
            </a:r>
            <a:r>
              <a:rPr lang="ja-JP" altLang="en-US" b="0" i="0">
                <a:solidFill>
                  <a:srgbClr val="333333"/>
                </a:solidFill>
                <a:effectLst/>
                <a:latin typeface="+mn-lt"/>
              </a:rPr>
              <a:t>社会歴」：</a:t>
            </a:r>
            <a:r>
              <a:rPr lang="en-US" altLang="ja-JP" b="0" i="0" dirty="0">
                <a:solidFill>
                  <a:srgbClr val="333333"/>
                </a:solidFill>
                <a:effectLst/>
                <a:latin typeface="+mn-lt"/>
              </a:rPr>
              <a:t>Smoking, Alcohol, occupation</a:t>
            </a:r>
            <a:br>
              <a:rPr lang="ja-JP" altLang="en-US" b="0">
                <a:latin typeface="+mn-lt"/>
              </a:rPr>
            </a:br>
            <a:r>
              <a:rPr lang="en-US" altLang="ja-JP" b="0" i="0" dirty="0">
                <a:solidFill>
                  <a:srgbClr val="333333"/>
                </a:solidFill>
                <a:effectLst/>
                <a:latin typeface="+mn-lt"/>
              </a:rPr>
              <a:t>• </a:t>
            </a:r>
            <a:r>
              <a:rPr lang="en" altLang="ja-JP" b="0" i="0" dirty="0">
                <a:solidFill>
                  <a:srgbClr val="333333"/>
                </a:solidFill>
                <a:effectLst/>
                <a:latin typeface="+mn-lt"/>
              </a:rPr>
              <a:t>Review of Systems (ROS) </a:t>
            </a:r>
            <a:r>
              <a:rPr lang="ja-JP" altLang="en" b="0" i="0">
                <a:solidFill>
                  <a:srgbClr val="333333"/>
                </a:solidFill>
                <a:effectLst/>
                <a:latin typeface="+mn-lt"/>
              </a:rPr>
              <a:t>「</a:t>
            </a:r>
            <a:r>
              <a:rPr lang="ja-JP" altLang="en-US" b="0" i="0">
                <a:solidFill>
                  <a:srgbClr val="333333"/>
                </a:solidFill>
                <a:effectLst/>
                <a:latin typeface="+mn-lt"/>
              </a:rPr>
              <a:t>システムレビュー」</a:t>
            </a:r>
            <a:endParaRPr lang="en-US" altLang="ja-JP" b="0" i="0" dirty="0">
              <a:solidFill>
                <a:srgbClr val="333333"/>
              </a:solidFill>
              <a:effectLst/>
              <a:latin typeface="+mn-lt"/>
            </a:endParaRPr>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4</a:t>
            </a:fld>
            <a:endParaRPr kumimoji="1" lang="ja-JP" altLang="en-US"/>
          </a:p>
        </p:txBody>
      </p:sp>
    </p:spTree>
    <p:extLst>
      <p:ext uri="{BB962C8B-B14F-4D97-AF65-F5344CB8AC3E}">
        <p14:creationId xmlns:p14="http://schemas.microsoft.com/office/powerpoint/2010/main" val="1732364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b="0" i="0" dirty="0">
                <a:solidFill>
                  <a:srgbClr val="333333"/>
                </a:solidFill>
                <a:effectLst/>
                <a:latin typeface="Noto Sans Japanese"/>
              </a:rPr>
              <a:t>Next, let me show you the results of physical examinations.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b="0" i="0" dirty="0">
              <a:solidFill>
                <a:srgbClr val="333333"/>
              </a:solidFill>
              <a:effectLst/>
              <a:latin typeface="Noto Sans Japanese"/>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i="0">
                <a:solidFill>
                  <a:srgbClr val="333333"/>
                </a:solidFill>
                <a:effectLst/>
                <a:latin typeface="Noto Sans Japanese"/>
              </a:rPr>
              <a:t>＜本文そのまま＞</a:t>
            </a:r>
            <a:endParaRPr kumimoji="1" lang="en-US" altLang="ja-JP" b="0" i="0" dirty="0">
              <a:solidFill>
                <a:srgbClr val="333333"/>
              </a:solidFill>
              <a:effectLst/>
              <a:latin typeface="Noto Sans Japanese"/>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b="0" i="0" dirty="0">
                <a:solidFill>
                  <a:srgbClr val="333333"/>
                </a:solidFill>
                <a:effectLst/>
                <a:latin typeface="Noto Sans Japanese"/>
              </a:rPr>
              <a:t>The patient looks unwell and dehydrated. She weighs 115 kg. She is febrile, 38.5</a:t>
            </a:r>
            <a:r>
              <a:rPr kumimoji="1" lang="ja-JP" altLang="en-US" b="0" i="0">
                <a:solidFill>
                  <a:srgbClr val="333333"/>
                </a:solidFill>
                <a:effectLst/>
                <a:latin typeface="Noto Sans Japanese"/>
              </a:rPr>
              <a:t>℃</a:t>
            </a:r>
            <a:r>
              <a:rPr kumimoji="1" lang="en-US" altLang="ja-JP" b="0" i="0" dirty="0">
                <a:solidFill>
                  <a:srgbClr val="333333"/>
                </a:solidFill>
                <a:effectLst/>
                <a:latin typeface="Noto Sans Japanese"/>
              </a:rPr>
              <a:t>. Her pulse is 108/min, and blood pressure is 124/76 mmHg. Cardiovascular and respiratory system examination is normal. She is tender in the right upper quadrant and epigastrium, with guarding and rebound tenderness. Bowel sounds are sparse.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b="0" i="0" dirty="0">
              <a:solidFill>
                <a:srgbClr val="333333"/>
              </a:solidFill>
              <a:effectLst/>
              <a:latin typeface="Noto Sans Japanese"/>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b="0" i="0" dirty="0">
              <a:solidFill>
                <a:srgbClr val="333333"/>
              </a:solidFill>
              <a:effectLst/>
              <a:latin typeface="Noto Sans Japanese"/>
            </a:endParaRPr>
          </a:p>
          <a:p>
            <a:r>
              <a:rPr kumimoji="1" lang="ja-JP" altLang="en-US" b="0"/>
              <a:t>＜プレゼンポイント③＞</a:t>
            </a:r>
            <a:endParaRPr kumimoji="1" lang="en-US" altLang="ja-JP" b="0" dirty="0"/>
          </a:p>
          <a:p>
            <a:r>
              <a:rPr lang="en" altLang="ja-JP" b="0" i="0" dirty="0">
                <a:solidFill>
                  <a:srgbClr val="333333"/>
                </a:solidFill>
                <a:effectLst/>
                <a:latin typeface="Noto Sans Japanese"/>
              </a:rPr>
              <a:t>• </a:t>
            </a:r>
            <a:r>
              <a:rPr kumimoji="1" lang="en-US" altLang="ja-JP" b="0" dirty="0"/>
              <a:t>GA( General appearance)</a:t>
            </a:r>
            <a:r>
              <a:rPr kumimoji="1" lang="ja-JP" altLang="en-US" b="0"/>
              <a:t>「全身の様子」</a:t>
            </a:r>
            <a:endParaRPr kumimoji="1" lang="en-US" altLang="ja-JP" b="0" dirty="0"/>
          </a:p>
          <a:p>
            <a:r>
              <a:rPr lang="en" altLang="ja-JP" b="0" i="0" dirty="0">
                <a:solidFill>
                  <a:srgbClr val="333333"/>
                </a:solidFill>
                <a:effectLst/>
                <a:latin typeface="Noto Sans Japanese"/>
              </a:rPr>
              <a:t>• Vital Signs (VS) </a:t>
            </a:r>
            <a:r>
              <a:rPr lang="ja-JP" altLang="en" b="0" i="0">
                <a:solidFill>
                  <a:srgbClr val="333333"/>
                </a:solidFill>
                <a:effectLst/>
                <a:latin typeface="Noto Sans Japanese"/>
              </a:rPr>
              <a:t>「</a:t>
            </a:r>
            <a:r>
              <a:rPr lang="ja-JP" altLang="en-US" b="0" i="0">
                <a:solidFill>
                  <a:srgbClr val="333333"/>
                </a:solidFill>
                <a:effectLst/>
                <a:latin typeface="Noto Sans Japanese"/>
              </a:rPr>
              <a:t>バイタルサイン」</a:t>
            </a:r>
            <a:br>
              <a:rPr lang="ja-JP" altLang="en-US" b="0"/>
            </a:br>
            <a:r>
              <a:rPr lang="en-US" altLang="ja-JP" b="0" i="0" dirty="0">
                <a:solidFill>
                  <a:srgbClr val="333333"/>
                </a:solidFill>
                <a:effectLst/>
                <a:latin typeface="Noto Sans Japanese"/>
              </a:rPr>
              <a:t>• </a:t>
            </a:r>
            <a:r>
              <a:rPr lang="en" altLang="ja-JP" b="0" i="0" dirty="0">
                <a:solidFill>
                  <a:srgbClr val="333333"/>
                </a:solidFill>
                <a:effectLst/>
                <a:latin typeface="Noto Sans Japanese"/>
              </a:rPr>
              <a:t>HEENT </a:t>
            </a:r>
            <a:r>
              <a:rPr lang="ja-JP" altLang="en" b="0" i="0">
                <a:solidFill>
                  <a:srgbClr val="333333"/>
                </a:solidFill>
                <a:effectLst/>
                <a:latin typeface="Noto Sans Japanese"/>
              </a:rPr>
              <a:t>「</a:t>
            </a:r>
            <a:r>
              <a:rPr lang="ja-JP" altLang="en-US" b="0" i="0">
                <a:solidFill>
                  <a:srgbClr val="333333"/>
                </a:solidFill>
                <a:effectLst/>
                <a:latin typeface="Noto Sans Japanese"/>
              </a:rPr>
              <a:t>頭頸部 </a:t>
            </a:r>
            <a:r>
              <a:rPr lang="en-US" altLang="ja-JP" b="0" i="0" dirty="0">
                <a:solidFill>
                  <a:srgbClr val="333333"/>
                </a:solidFill>
                <a:effectLst/>
                <a:latin typeface="Noto Sans Japanese"/>
              </a:rPr>
              <a:t>(</a:t>
            </a:r>
            <a:r>
              <a:rPr lang="en" altLang="ja-JP" b="0" i="0" dirty="0">
                <a:solidFill>
                  <a:srgbClr val="333333"/>
                </a:solidFill>
                <a:effectLst/>
                <a:latin typeface="Noto Sans Japanese"/>
              </a:rPr>
              <a:t>head, eyes, ears, nose and throat </a:t>
            </a:r>
            <a:r>
              <a:rPr lang="ja-JP" altLang="en-US" b="0" i="0">
                <a:solidFill>
                  <a:srgbClr val="333333"/>
                </a:solidFill>
                <a:effectLst/>
                <a:latin typeface="Noto Sans Japanese"/>
              </a:rPr>
              <a:t>の略。「エイチ・イー・イー・エヌ・ティー」と発音</a:t>
            </a:r>
            <a:r>
              <a:rPr lang="en-US" altLang="ja-JP" b="0" i="0" dirty="0">
                <a:solidFill>
                  <a:srgbClr val="333333"/>
                </a:solidFill>
                <a:effectLst/>
                <a:latin typeface="Noto Sans Japanese"/>
              </a:rPr>
              <a:t>)</a:t>
            </a:r>
            <a:r>
              <a:rPr lang="ja-JP" altLang="en-US" b="0" i="0">
                <a:solidFill>
                  <a:srgbClr val="333333"/>
                </a:solidFill>
                <a:effectLst/>
                <a:latin typeface="Noto Sans Japanese"/>
              </a:rPr>
              <a:t>」</a:t>
            </a:r>
            <a:br>
              <a:rPr lang="ja-JP" altLang="en-US" b="0"/>
            </a:br>
            <a:r>
              <a:rPr lang="en-US" altLang="ja-JP" b="0" i="0" dirty="0">
                <a:solidFill>
                  <a:srgbClr val="333333"/>
                </a:solidFill>
                <a:effectLst/>
                <a:latin typeface="Noto Sans Japanese"/>
              </a:rPr>
              <a:t>• </a:t>
            </a:r>
            <a:r>
              <a:rPr lang="en" altLang="ja-JP" b="0" i="0" dirty="0">
                <a:solidFill>
                  <a:srgbClr val="333333"/>
                </a:solidFill>
                <a:effectLst/>
                <a:latin typeface="Noto Sans Japanese"/>
              </a:rPr>
              <a:t>Neck </a:t>
            </a:r>
            <a:r>
              <a:rPr lang="ja-JP" altLang="en" b="0" i="0">
                <a:solidFill>
                  <a:srgbClr val="333333"/>
                </a:solidFill>
                <a:effectLst/>
                <a:latin typeface="Noto Sans Japanese"/>
              </a:rPr>
              <a:t>「</a:t>
            </a:r>
            <a:r>
              <a:rPr lang="ja-JP" altLang="en-US" b="0" i="0">
                <a:solidFill>
                  <a:srgbClr val="333333"/>
                </a:solidFill>
                <a:effectLst/>
                <a:latin typeface="Noto Sans Japanese"/>
              </a:rPr>
              <a:t>頚部」</a:t>
            </a:r>
            <a:br>
              <a:rPr lang="ja-JP" altLang="en-US" b="0"/>
            </a:br>
            <a:r>
              <a:rPr lang="en-US" altLang="ja-JP" b="0" i="0" dirty="0">
                <a:solidFill>
                  <a:srgbClr val="333333"/>
                </a:solidFill>
                <a:effectLst/>
                <a:latin typeface="Noto Sans Japanese"/>
              </a:rPr>
              <a:t>• </a:t>
            </a:r>
            <a:r>
              <a:rPr lang="en" altLang="ja-JP" b="0" i="0" dirty="0">
                <a:solidFill>
                  <a:srgbClr val="333333"/>
                </a:solidFill>
                <a:effectLst/>
                <a:latin typeface="Noto Sans Japanese"/>
              </a:rPr>
              <a:t>Cardiovascular Exam (CV) </a:t>
            </a:r>
            <a:r>
              <a:rPr lang="ja-JP" altLang="en" b="0" i="0">
                <a:solidFill>
                  <a:srgbClr val="333333"/>
                </a:solidFill>
                <a:effectLst/>
                <a:latin typeface="Noto Sans Japanese"/>
              </a:rPr>
              <a:t>「</a:t>
            </a:r>
            <a:r>
              <a:rPr lang="ja-JP" altLang="en-US" b="0" i="0">
                <a:solidFill>
                  <a:srgbClr val="333333"/>
                </a:solidFill>
                <a:effectLst/>
                <a:latin typeface="Noto Sans Japanese"/>
              </a:rPr>
              <a:t>心血管」</a:t>
            </a:r>
            <a:br>
              <a:rPr lang="ja-JP" altLang="en-US" b="0"/>
            </a:br>
            <a:r>
              <a:rPr lang="en-US" altLang="ja-JP" b="0" i="0" dirty="0">
                <a:solidFill>
                  <a:srgbClr val="333333"/>
                </a:solidFill>
                <a:effectLst/>
                <a:latin typeface="Noto Sans Japanese"/>
              </a:rPr>
              <a:t>• </a:t>
            </a:r>
            <a:r>
              <a:rPr lang="en" altLang="ja-JP" b="0" i="0" dirty="0">
                <a:solidFill>
                  <a:srgbClr val="333333"/>
                </a:solidFill>
                <a:effectLst/>
                <a:latin typeface="Noto Sans Japanese"/>
              </a:rPr>
              <a:t>Pulmonary Exam (Chest) (Respiratory)</a:t>
            </a:r>
            <a:r>
              <a:rPr lang="ja-JP" altLang="en" b="0" i="0">
                <a:solidFill>
                  <a:srgbClr val="333333"/>
                </a:solidFill>
                <a:effectLst/>
                <a:latin typeface="Noto Sans Japanese"/>
              </a:rPr>
              <a:t>「</a:t>
            </a:r>
            <a:r>
              <a:rPr lang="ja-JP" altLang="en-US" b="0" i="0">
                <a:solidFill>
                  <a:srgbClr val="333333"/>
                </a:solidFill>
                <a:effectLst/>
                <a:latin typeface="Noto Sans Japanese"/>
              </a:rPr>
              <a:t>呼吸器（胸部）」</a:t>
            </a:r>
            <a:br>
              <a:rPr lang="ja-JP" altLang="en-US" b="0"/>
            </a:br>
            <a:r>
              <a:rPr lang="en-US" altLang="ja-JP" b="0" i="0" dirty="0">
                <a:solidFill>
                  <a:srgbClr val="333333"/>
                </a:solidFill>
                <a:effectLst/>
                <a:latin typeface="Noto Sans Japanese"/>
              </a:rPr>
              <a:t>• </a:t>
            </a:r>
            <a:r>
              <a:rPr lang="en" altLang="ja-JP" b="0" i="0" dirty="0">
                <a:solidFill>
                  <a:srgbClr val="333333"/>
                </a:solidFill>
                <a:effectLst/>
                <a:latin typeface="Noto Sans Japanese"/>
              </a:rPr>
              <a:t>Abdominal Exam (Abdomen) </a:t>
            </a:r>
            <a:r>
              <a:rPr lang="ja-JP" altLang="en" b="0" i="0">
                <a:solidFill>
                  <a:srgbClr val="333333"/>
                </a:solidFill>
                <a:effectLst/>
                <a:latin typeface="Noto Sans Japanese"/>
              </a:rPr>
              <a:t>「</a:t>
            </a:r>
            <a:r>
              <a:rPr lang="ja-JP" altLang="en-US" b="0" i="0">
                <a:solidFill>
                  <a:srgbClr val="333333"/>
                </a:solidFill>
                <a:effectLst/>
                <a:latin typeface="Noto Sans Japanese"/>
              </a:rPr>
              <a:t>腹部」</a:t>
            </a:r>
            <a:br>
              <a:rPr lang="ja-JP" altLang="en-US" b="0"/>
            </a:br>
            <a:r>
              <a:rPr lang="en-US" altLang="ja-JP" b="0" i="0" dirty="0">
                <a:solidFill>
                  <a:srgbClr val="333333"/>
                </a:solidFill>
                <a:effectLst/>
                <a:latin typeface="Noto Sans Japanese"/>
              </a:rPr>
              <a:t>• </a:t>
            </a:r>
            <a:r>
              <a:rPr lang="en" altLang="ja-JP" b="0" i="0" dirty="0">
                <a:solidFill>
                  <a:srgbClr val="333333"/>
                </a:solidFill>
                <a:effectLst/>
                <a:latin typeface="Noto Sans Japanese"/>
              </a:rPr>
              <a:t>Neurological Exam (Neuro) </a:t>
            </a:r>
            <a:r>
              <a:rPr lang="ja-JP" altLang="en" b="0" i="0">
                <a:solidFill>
                  <a:srgbClr val="333333"/>
                </a:solidFill>
                <a:effectLst/>
                <a:latin typeface="Noto Sans Japanese"/>
              </a:rPr>
              <a:t>「</a:t>
            </a:r>
            <a:r>
              <a:rPr lang="ja-JP" altLang="en-US" b="0" i="0">
                <a:solidFill>
                  <a:srgbClr val="333333"/>
                </a:solidFill>
                <a:effectLst/>
                <a:latin typeface="Noto Sans Japanese"/>
              </a:rPr>
              <a:t>神経」</a:t>
            </a:r>
            <a:br>
              <a:rPr lang="ja-JP" altLang="en-US" b="0"/>
            </a:br>
            <a:r>
              <a:rPr lang="en-US" altLang="ja-JP" b="0" i="0" dirty="0">
                <a:solidFill>
                  <a:srgbClr val="333333"/>
                </a:solidFill>
                <a:effectLst/>
                <a:latin typeface="Noto Sans Japanese"/>
              </a:rPr>
              <a:t>• </a:t>
            </a:r>
            <a:r>
              <a:rPr lang="en" altLang="ja-JP" b="0" i="0" dirty="0">
                <a:solidFill>
                  <a:srgbClr val="333333"/>
                </a:solidFill>
                <a:effectLst/>
                <a:latin typeface="Noto Sans Japanese"/>
              </a:rPr>
              <a:t>Extremities </a:t>
            </a:r>
            <a:r>
              <a:rPr lang="ja-JP" altLang="en" b="0" i="0">
                <a:solidFill>
                  <a:srgbClr val="333333"/>
                </a:solidFill>
                <a:effectLst/>
                <a:latin typeface="Noto Sans Japanese"/>
              </a:rPr>
              <a:t>「</a:t>
            </a:r>
            <a:r>
              <a:rPr lang="ja-JP" altLang="en-US" b="0" i="0">
                <a:solidFill>
                  <a:srgbClr val="333333"/>
                </a:solidFill>
                <a:effectLst/>
                <a:latin typeface="Noto Sans Japanese"/>
              </a:rPr>
              <a:t>四肢」</a:t>
            </a:r>
            <a:br>
              <a:rPr lang="ja-JP" altLang="en-US" b="0"/>
            </a:br>
            <a:r>
              <a:rPr lang="en-US" altLang="ja-JP" b="0" i="0" dirty="0">
                <a:solidFill>
                  <a:srgbClr val="333333"/>
                </a:solidFill>
                <a:effectLst/>
                <a:latin typeface="Noto Sans Japanese"/>
              </a:rPr>
              <a:t>• </a:t>
            </a:r>
            <a:r>
              <a:rPr lang="en" altLang="ja-JP" b="0" i="0" dirty="0">
                <a:solidFill>
                  <a:srgbClr val="333333"/>
                </a:solidFill>
                <a:effectLst/>
                <a:latin typeface="Noto Sans Japanese"/>
              </a:rPr>
              <a:t>Skin </a:t>
            </a:r>
            <a:r>
              <a:rPr lang="ja-JP" altLang="en" b="0" i="0">
                <a:solidFill>
                  <a:srgbClr val="333333"/>
                </a:solidFill>
                <a:effectLst/>
                <a:latin typeface="Noto Sans Japanese"/>
              </a:rPr>
              <a:t>「</a:t>
            </a:r>
            <a:r>
              <a:rPr lang="ja-JP" altLang="en-US" b="0" i="0">
                <a:solidFill>
                  <a:srgbClr val="333333"/>
                </a:solidFill>
                <a:effectLst/>
                <a:latin typeface="Noto Sans Japanese"/>
              </a:rPr>
              <a:t>皮膚」</a:t>
            </a:r>
            <a:endParaRPr lang="en-US" altLang="ja-JP" b="0" i="0" dirty="0">
              <a:solidFill>
                <a:srgbClr val="333333"/>
              </a:solidFill>
              <a:effectLst/>
              <a:latin typeface="Noto Sans Japanese"/>
            </a:endParaRPr>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5</a:t>
            </a:fld>
            <a:endParaRPr kumimoji="1" lang="ja-JP" altLang="en-US"/>
          </a:p>
        </p:txBody>
      </p:sp>
    </p:spTree>
    <p:extLst>
      <p:ext uri="{BB962C8B-B14F-4D97-AF65-F5344CB8AC3E}">
        <p14:creationId xmlns:p14="http://schemas.microsoft.com/office/powerpoint/2010/main" val="3237583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Laboratory studies show a CBC with WBC </a:t>
            </a:r>
            <a:r>
              <a:rPr kumimoji="1" lang="en-US" altLang="ja-JP" sz="1200" dirty="0">
                <a:solidFill>
                  <a:srgbClr val="FF0000"/>
                </a:solidFill>
              </a:rPr>
              <a:t>19.8</a:t>
            </a:r>
            <a:r>
              <a:rPr kumimoji="1" lang="en-US" altLang="ja-JP" dirty="0"/>
              <a:t>, hemoglobin </a:t>
            </a:r>
            <a:r>
              <a:rPr lang="en-US" altLang="ja-JP" sz="1200" dirty="0">
                <a:solidFill>
                  <a:schemeClr val="tx1"/>
                </a:solidFill>
              </a:rPr>
              <a:t>14.7</a:t>
            </a:r>
            <a:r>
              <a:rPr kumimoji="1" lang="en-US" altLang="ja-JP" sz="1200" dirty="0">
                <a:solidFill>
                  <a:schemeClr val="tx1"/>
                </a:solidFill>
              </a:rPr>
              <a:t> </a:t>
            </a:r>
            <a:r>
              <a:rPr kumimoji="1" lang="en-US" altLang="ja-JP" dirty="0"/>
              <a:t>and platelets </a:t>
            </a:r>
            <a:r>
              <a:rPr lang="en-US" altLang="ja-JP" sz="1200" dirty="0">
                <a:solidFill>
                  <a:schemeClr val="tx1"/>
                </a:solidFill>
              </a:rPr>
              <a:t>239</a:t>
            </a:r>
            <a:r>
              <a:rPr kumimoji="1"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Chemistry studies demonstrate sodium is </a:t>
            </a:r>
            <a:r>
              <a:rPr kumimoji="1" lang="en-US" altLang="ja-JP" sz="1200" dirty="0">
                <a:solidFill>
                  <a:schemeClr val="tx1"/>
                </a:solidFill>
              </a:rPr>
              <a:t>137, </a:t>
            </a:r>
            <a:r>
              <a:rPr kumimoji="1" lang="en-US" altLang="ja-JP" dirty="0"/>
              <a:t>potassium </a:t>
            </a:r>
            <a:r>
              <a:rPr lang="en-US" altLang="ja-JP" sz="1200" dirty="0">
                <a:solidFill>
                  <a:schemeClr val="tx1"/>
                </a:solidFill>
              </a:rPr>
              <a:t>4.8</a:t>
            </a:r>
            <a:r>
              <a:rPr kumimoji="1" lang="en-US" altLang="ja-JP" dirty="0"/>
              <a:t>, BUN </a:t>
            </a:r>
            <a:r>
              <a:rPr kumimoji="1" lang="en-US" altLang="ja-JP" sz="1200" dirty="0">
                <a:solidFill>
                  <a:srgbClr val="FF0000"/>
                </a:solidFill>
              </a:rPr>
              <a:t>8.6 and</a:t>
            </a:r>
            <a:r>
              <a:rPr kumimoji="1" lang="en-US" altLang="ja-JP" dirty="0"/>
              <a:t> creatine </a:t>
            </a:r>
            <a:r>
              <a:rPr lang="en-US" altLang="ja-JP" sz="1200" dirty="0">
                <a:solidFill>
                  <a:schemeClr val="tx1"/>
                </a:solidFill>
              </a:rPr>
              <a:t>116</a:t>
            </a:r>
            <a:r>
              <a:rPr kumimoji="1" lang="en-US" altLang="ja-JP" sz="1200" dirty="0">
                <a:solidFill>
                  <a:schemeClr val="tx1"/>
                </a:solidFill>
              </a:rPr>
              <a:t>.</a:t>
            </a:r>
          </a:p>
          <a:p>
            <a:pPr marL="0" indent="0">
              <a:buNone/>
            </a:pPr>
            <a:r>
              <a:rPr kumimoji="1" lang="en-US" altLang="ja-JP" sz="1200" dirty="0">
                <a:solidFill>
                  <a:srgbClr val="FF0000"/>
                </a:solidFill>
              </a:rPr>
              <a:t>Liver function tests show Bilirubin is 19. </a:t>
            </a:r>
            <a:r>
              <a:rPr lang="en-US" altLang="ja-JP" sz="1200" dirty="0">
                <a:solidFill>
                  <a:schemeClr val="tx1"/>
                </a:solidFill>
              </a:rPr>
              <a:t>ALP is 58, </a:t>
            </a:r>
            <a:r>
              <a:rPr kumimoji="1" lang="en-US" altLang="ja-JP" sz="1200" dirty="0">
                <a:solidFill>
                  <a:srgbClr val="FF0000"/>
                </a:solidFill>
              </a:rPr>
              <a:t>ALT is 67 and</a:t>
            </a:r>
            <a:r>
              <a:rPr lang="el-GR" altLang="ja-JP" sz="1200" dirty="0">
                <a:solidFill>
                  <a:srgbClr val="FF0000"/>
                </a:solidFill>
              </a:rPr>
              <a:t>γ</a:t>
            </a:r>
            <a:r>
              <a:rPr lang="en-US" altLang="ja-JP" sz="1200" dirty="0">
                <a:solidFill>
                  <a:srgbClr val="FF0000"/>
                </a:solidFill>
              </a:rPr>
              <a:t>-GTP is 72. CRP is 256.</a:t>
            </a:r>
            <a:endParaRPr kumimoji="1" lang="en-US" altLang="ja-JP" dirty="0"/>
          </a:p>
          <a:p>
            <a:endParaRPr kumimoji="1" lang="en-US" altLang="ja-JP" dirty="0"/>
          </a:p>
          <a:p>
            <a:r>
              <a:rPr kumimoji="1" lang="ja-JP" altLang="en-US"/>
              <a:t>＜血液検査項目＞</a:t>
            </a:r>
            <a:endParaRPr kumimoji="1" lang="en-US" altLang="ja-JP" dirty="0"/>
          </a:p>
          <a:p>
            <a:r>
              <a:rPr kumimoji="1" lang="en-US" altLang="ja-JP" dirty="0"/>
              <a:t>CBC</a:t>
            </a:r>
          </a:p>
          <a:p>
            <a:r>
              <a:rPr kumimoji="1" lang="ja-JP" altLang="en-US"/>
              <a:t>・</a:t>
            </a:r>
            <a:r>
              <a:rPr kumimoji="1" lang="en-US" altLang="ja-JP" dirty="0"/>
              <a:t>WBC (White blood cell)</a:t>
            </a:r>
          </a:p>
          <a:p>
            <a:r>
              <a:rPr kumimoji="1" lang="ja-JP" altLang="en-US"/>
              <a:t>・</a:t>
            </a:r>
            <a:r>
              <a:rPr kumimoji="1" lang="en-US" altLang="ja-JP" dirty="0"/>
              <a:t>Hgb (Hemoglobin)</a:t>
            </a:r>
          </a:p>
          <a:p>
            <a:r>
              <a:rPr kumimoji="1" lang="ja-JP" altLang="en-US"/>
              <a:t>・</a:t>
            </a:r>
            <a:r>
              <a:rPr kumimoji="1" lang="en-US" altLang="ja-JP" dirty="0" err="1"/>
              <a:t>Hct</a:t>
            </a:r>
            <a:r>
              <a:rPr kumimoji="1" lang="en-US" altLang="ja-JP" dirty="0"/>
              <a:t> (Hematocrit)</a:t>
            </a:r>
          </a:p>
          <a:p>
            <a:r>
              <a:rPr kumimoji="1" lang="ja-JP" altLang="en-US"/>
              <a:t>・</a:t>
            </a:r>
            <a:r>
              <a:rPr kumimoji="1" lang="en-US" altLang="ja-JP" dirty="0" err="1"/>
              <a:t>Plt</a:t>
            </a:r>
            <a:r>
              <a:rPr kumimoji="1" lang="en-US" altLang="ja-JP" dirty="0"/>
              <a:t> (Platelets)</a:t>
            </a:r>
          </a:p>
          <a:p>
            <a:r>
              <a:rPr kumimoji="1" lang="en-US" altLang="ja-JP" dirty="0"/>
              <a:t>Chemistry</a:t>
            </a:r>
          </a:p>
          <a:p>
            <a:r>
              <a:rPr kumimoji="1" lang="ja-JP" altLang="en-US"/>
              <a:t>・</a:t>
            </a:r>
            <a:r>
              <a:rPr kumimoji="1" lang="en-US" altLang="ja-JP" dirty="0"/>
              <a:t>Na (Sodium)</a:t>
            </a:r>
          </a:p>
          <a:p>
            <a:r>
              <a:rPr kumimoji="1" lang="ja-JP" altLang="en-US"/>
              <a:t>・</a:t>
            </a:r>
            <a:r>
              <a:rPr kumimoji="1" lang="en-US" altLang="ja-JP" dirty="0"/>
              <a:t>K (Potassium)</a:t>
            </a:r>
          </a:p>
          <a:p>
            <a:r>
              <a:rPr kumimoji="1" lang="ja-JP" altLang="en-US"/>
              <a:t>・</a:t>
            </a:r>
            <a:r>
              <a:rPr kumimoji="1" lang="en-US" altLang="ja-JP" dirty="0"/>
              <a:t>Cl (Chloride)</a:t>
            </a:r>
          </a:p>
          <a:p>
            <a:r>
              <a:rPr kumimoji="1" lang="ja-JP" altLang="en-US"/>
              <a:t>・</a:t>
            </a:r>
            <a:r>
              <a:rPr kumimoji="1" lang="en-US" altLang="ja-JP" dirty="0"/>
              <a:t>HCO (Bicarbonate)</a:t>
            </a:r>
          </a:p>
          <a:p>
            <a:r>
              <a:rPr kumimoji="1" lang="ja-JP" altLang="en-US"/>
              <a:t>・</a:t>
            </a:r>
            <a:r>
              <a:rPr kumimoji="1" lang="en-US" altLang="ja-JP" dirty="0"/>
              <a:t>BUN (Blood urea nitrogen)</a:t>
            </a:r>
          </a:p>
          <a:p>
            <a:r>
              <a:rPr kumimoji="1" lang="ja-JP" altLang="en-US"/>
              <a:t>・</a:t>
            </a:r>
            <a:r>
              <a:rPr kumimoji="1" lang="en-US" altLang="ja-JP" dirty="0"/>
              <a:t>Cr (Creatinine)</a:t>
            </a:r>
          </a:p>
          <a:p>
            <a:r>
              <a:rPr kumimoji="1" lang="ja-JP" altLang="en-US"/>
              <a:t>・</a:t>
            </a:r>
            <a:r>
              <a:rPr kumimoji="1" lang="en-US" altLang="ja-JP" dirty="0"/>
              <a:t>Glu (Glucose)</a:t>
            </a:r>
          </a:p>
          <a:p>
            <a:r>
              <a:rPr kumimoji="1" lang="ja-JP" altLang="en-US"/>
              <a:t>・</a:t>
            </a:r>
            <a:r>
              <a:rPr kumimoji="1" lang="en-US" altLang="ja-JP" dirty="0"/>
              <a:t>ALT/GPT (Alanine aminotransferase)</a:t>
            </a:r>
          </a:p>
          <a:p>
            <a:r>
              <a:rPr kumimoji="1" lang="en-US" altLang="ja-JP" dirty="0"/>
              <a:t>LFT(Liver Function Tests)</a:t>
            </a:r>
          </a:p>
          <a:p>
            <a:r>
              <a:rPr kumimoji="1" lang="ja-JP" altLang="en-US"/>
              <a:t>・</a:t>
            </a:r>
            <a:r>
              <a:rPr kumimoji="1" lang="en-US" altLang="ja-JP" dirty="0" err="1"/>
              <a:t>T.Bil</a:t>
            </a:r>
            <a:r>
              <a:rPr kumimoji="1" lang="en-US" altLang="ja-JP" dirty="0"/>
              <a:t> (Total Bilirubin)</a:t>
            </a:r>
          </a:p>
          <a:p>
            <a:r>
              <a:rPr kumimoji="1" lang="ja-JP" altLang="en-US"/>
              <a:t>・</a:t>
            </a:r>
            <a:r>
              <a:rPr kumimoji="1" lang="en-US" altLang="ja-JP" dirty="0"/>
              <a:t>AST/GOT (Aspartate aminotransferase)</a:t>
            </a:r>
          </a:p>
          <a:p>
            <a:r>
              <a:rPr kumimoji="1" lang="ja-JP" altLang="en-US"/>
              <a:t>・</a:t>
            </a:r>
            <a:r>
              <a:rPr kumimoji="1" lang="en-US" altLang="ja-JP" dirty="0"/>
              <a:t>ALP (Alkaline phosphatase)</a:t>
            </a:r>
          </a:p>
          <a:p>
            <a:r>
              <a:rPr kumimoji="1" lang="ja-JP" altLang="en-US"/>
              <a:t>・</a:t>
            </a:r>
            <a:r>
              <a:rPr kumimoji="1" lang="en-US" altLang="ja-JP" dirty="0"/>
              <a:t>PT (Prothrombin)</a:t>
            </a:r>
          </a:p>
          <a:p>
            <a:r>
              <a:rPr kumimoji="1" lang="ja-JP" altLang="en-US"/>
              <a:t>・</a:t>
            </a:r>
            <a:r>
              <a:rPr kumimoji="1" lang="en-US" altLang="ja-JP" dirty="0"/>
              <a:t>PTT (Partial Thromboplastin time)</a:t>
            </a:r>
          </a:p>
          <a:p>
            <a:r>
              <a:rPr kumimoji="1" lang="ja-JP" altLang="en-US"/>
              <a:t>・</a:t>
            </a:r>
            <a:r>
              <a:rPr kumimoji="1" lang="en-US" altLang="ja-JP" dirty="0"/>
              <a:t>INR (International normalized ratio)</a:t>
            </a:r>
          </a:p>
          <a:p>
            <a:r>
              <a:rPr kumimoji="1" lang="ja-JP" altLang="en-US"/>
              <a:t>・</a:t>
            </a:r>
            <a:r>
              <a:rPr kumimoji="1" lang="en-US" altLang="ja-JP" dirty="0"/>
              <a:t>Ca (Calcium)</a:t>
            </a:r>
          </a:p>
          <a:p>
            <a:r>
              <a:rPr kumimoji="1" lang="ja-JP" altLang="en-US"/>
              <a:t>・</a:t>
            </a:r>
            <a:r>
              <a:rPr kumimoji="1" lang="en-US" altLang="ja-JP" dirty="0"/>
              <a:t>Mg (Magnesium)</a:t>
            </a:r>
          </a:p>
          <a:p>
            <a:r>
              <a:rPr kumimoji="1" lang="ja-JP" altLang="en-US"/>
              <a:t>・</a:t>
            </a:r>
            <a:r>
              <a:rPr kumimoji="1" lang="en-US" altLang="ja-JP" dirty="0"/>
              <a:t>PO (Phosphate)</a:t>
            </a:r>
          </a:p>
          <a:p>
            <a:endParaRPr kumimoji="1" lang="en-US" altLang="ja-JP" dirty="0"/>
          </a:p>
          <a:p>
            <a:r>
              <a:rPr kumimoji="1" lang="ja-JP" altLang="en-US"/>
              <a:t>＜プレゼンポイント</a:t>
            </a:r>
            <a:r>
              <a:rPr kumimoji="1" lang="en-US" altLang="ja-JP" dirty="0"/>
              <a:t>④</a:t>
            </a:r>
            <a:r>
              <a:rPr kumimoji="1" lang="ja-JP" altLang="en-US"/>
              <a:t>＞</a:t>
            </a:r>
            <a:endParaRPr kumimoji="1" lang="en-US" altLang="ja-JP" dirty="0"/>
          </a:p>
          <a:p>
            <a:r>
              <a:rPr kumimoji="1" lang="ja-JP" altLang="en-US"/>
              <a:t>血液検査は以下のように発表する。</a:t>
            </a:r>
            <a:endParaRPr kumimoji="1" lang="en-US" altLang="ja-JP" dirty="0"/>
          </a:p>
          <a:p>
            <a:r>
              <a:rPr kumimoji="1" lang="ja-JP" altLang="en-US"/>
              <a:t>◯全血球血算</a:t>
            </a:r>
            <a:r>
              <a:rPr kumimoji="1" lang="en-US" altLang="ja-JP" dirty="0"/>
              <a:t>CBC(Complete blood count)</a:t>
            </a:r>
          </a:p>
          <a:p>
            <a:r>
              <a:rPr kumimoji="1" lang="en-US" altLang="ja-JP" dirty="0"/>
              <a:t>Laboratory studies show a CBC with WBC (</a:t>
            </a:r>
            <a:r>
              <a:rPr kumimoji="1" lang="ja-JP" altLang="en-US"/>
              <a:t>単位と数値）</a:t>
            </a:r>
            <a:r>
              <a:rPr kumimoji="1" lang="en-US" altLang="ja-JP" dirty="0"/>
              <a:t>, hemoglobin (</a:t>
            </a:r>
            <a:r>
              <a:rPr kumimoji="1" lang="ja-JP" altLang="en-US"/>
              <a:t>　）</a:t>
            </a:r>
            <a:r>
              <a:rPr kumimoji="1" lang="en-US" altLang="ja-JP" dirty="0"/>
              <a:t>, hematocrit (</a:t>
            </a:r>
            <a:r>
              <a:rPr kumimoji="1" lang="ja-JP" altLang="en-US"/>
              <a:t>　）</a:t>
            </a:r>
            <a:r>
              <a:rPr kumimoji="1" lang="en-US" altLang="ja-JP" dirty="0"/>
              <a:t>, and platelets (</a:t>
            </a:r>
            <a:r>
              <a:rPr kumimoji="1" lang="ja-JP" altLang="en-US"/>
              <a:t>　）</a:t>
            </a:r>
            <a:r>
              <a:rPr kumimoji="1" lang="en-US" altLang="ja-JP" dirty="0"/>
              <a:t>.</a:t>
            </a:r>
          </a:p>
          <a:p>
            <a:r>
              <a:rPr kumimoji="1" lang="ja-JP" altLang="en-US"/>
              <a:t>◯生化学検査</a:t>
            </a:r>
            <a:r>
              <a:rPr kumimoji="1" lang="en-US" altLang="ja-JP" dirty="0"/>
              <a:t>Chemistry studies</a:t>
            </a:r>
          </a:p>
          <a:p>
            <a:r>
              <a:rPr kumimoji="1" lang="en-US" altLang="ja-JP" dirty="0"/>
              <a:t>Chemistry studies demonstrate sodium of (</a:t>
            </a:r>
            <a:r>
              <a:rPr kumimoji="1" lang="ja-JP" altLang="en-US"/>
              <a:t>単位と数値）</a:t>
            </a:r>
            <a:r>
              <a:rPr kumimoji="1" lang="en-US" altLang="ja-JP" dirty="0"/>
              <a:t>, potassium (</a:t>
            </a:r>
            <a:r>
              <a:rPr kumimoji="1" lang="ja-JP" altLang="en-US"/>
              <a:t>　）</a:t>
            </a:r>
            <a:r>
              <a:rPr kumimoji="1" lang="en-US" altLang="ja-JP" dirty="0"/>
              <a:t>, chloride (</a:t>
            </a:r>
            <a:r>
              <a:rPr kumimoji="1" lang="ja-JP" altLang="en-US"/>
              <a:t>　）</a:t>
            </a:r>
            <a:r>
              <a:rPr kumimoji="1" lang="en-US" altLang="ja-JP" dirty="0"/>
              <a:t>, bicarbonate (</a:t>
            </a:r>
            <a:r>
              <a:rPr kumimoji="1" lang="ja-JP" altLang="en-US"/>
              <a:t>　）</a:t>
            </a:r>
            <a:r>
              <a:rPr kumimoji="1" lang="en-US" altLang="ja-JP" dirty="0"/>
              <a:t>, BUN (</a:t>
            </a:r>
            <a:r>
              <a:rPr kumimoji="1" lang="ja-JP" altLang="en-US"/>
              <a:t>　）</a:t>
            </a:r>
            <a:r>
              <a:rPr kumimoji="1" lang="en-US" altLang="ja-JP" dirty="0"/>
              <a:t>, creatine (</a:t>
            </a:r>
            <a:r>
              <a:rPr kumimoji="1" lang="ja-JP" altLang="en-US"/>
              <a:t>　）</a:t>
            </a:r>
            <a:r>
              <a:rPr kumimoji="1" lang="en-US" altLang="ja-JP" dirty="0"/>
              <a:t>, and blood glucose(</a:t>
            </a:r>
            <a:r>
              <a:rPr kumimoji="1" lang="ja-JP" altLang="en-US"/>
              <a:t>　）</a:t>
            </a:r>
            <a:r>
              <a:rPr kumimoji="1" lang="en-US" altLang="ja-JP" dirty="0"/>
              <a:t>.</a:t>
            </a:r>
          </a:p>
          <a:p>
            <a:endParaRPr kumimoji="1" lang="en-US" altLang="ja-JP" dirty="0"/>
          </a:p>
          <a:p>
            <a:r>
              <a:rPr kumimoji="1" lang="ja-JP" altLang="en-US"/>
              <a:t>◯血液検査の考察</a:t>
            </a:r>
            <a:endParaRPr kumimoji="1" lang="en-US" altLang="ja-JP" dirty="0"/>
          </a:p>
          <a:p>
            <a:r>
              <a:rPr kumimoji="1" lang="ja-JP" altLang="en-US"/>
              <a:t>・全血球血算および生化学検査ではすべて正常範囲内です。</a:t>
            </a:r>
            <a:endParaRPr kumimoji="1" lang="en-US" altLang="ja-JP" dirty="0"/>
          </a:p>
          <a:p>
            <a:r>
              <a:rPr kumimoji="1" lang="en-US" altLang="ja-JP" dirty="0"/>
              <a:t>CBC and chemistry are all within normal limits.</a:t>
            </a:r>
          </a:p>
          <a:p>
            <a:r>
              <a:rPr kumimoji="1" lang="ja-JP" altLang="en-US"/>
              <a:t>・全血球血算では（単位と数値）の白血球値が注目に値します。血液検査、尿検査、血液凝固検査は全て正常範囲内です。</a:t>
            </a:r>
            <a:endParaRPr kumimoji="1" lang="en-US" altLang="ja-JP" dirty="0"/>
          </a:p>
          <a:p>
            <a:r>
              <a:rPr kumimoji="1" lang="en-US" altLang="ja-JP" dirty="0"/>
              <a:t>The CBC was notable for a white blood cell count of (</a:t>
            </a:r>
            <a:r>
              <a:rPr kumimoji="1" lang="ja-JP" altLang="en-US"/>
              <a:t>単位と数値</a:t>
            </a:r>
            <a:r>
              <a:rPr kumimoji="1" lang="en-US" altLang="ja-JP" dirty="0"/>
              <a:t>). The blood chemistry, urinalysis, and coagulation studies were within normal limits.</a:t>
            </a:r>
          </a:p>
          <a:p>
            <a:endParaRPr kumimoji="1" lang="en-US" altLang="ja-JP" dirty="0"/>
          </a:p>
          <a:p>
            <a:r>
              <a:rPr kumimoji="1" lang="ja-JP" altLang="en-US"/>
              <a:t>○全ての検査結果を読む数値を読まず、正常範囲を外れていてる結果のみを説明した方がよい。検査結果の表の内容が日本の基準と異なる場合、表をそのまま表示せず、前のスライドのように数値だけをスライドに表記し、異常値を色分けするとわかりやすい。例：正常値より高い場合は赤、低い場合は青</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6</a:t>
            </a:fld>
            <a:endParaRPr kumimoji="1" lang="ja-JP" altLang="en-US"/>
          </a:p>
        </p:txBody>
      </p:sp>
    </p:spTree>
    <p:extLst>
      <p:ext uri="{BB962C8B-B14F-4D97-AF65-F5344CB8AC3E}">
        <p14:creationId xmlns:p14="http://schemas.microsoft.com/office/powerpoint/2010/main" val="23863869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The patient’s plain abdominal X-ray is shown here. </a:t>
            </a:r>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7</a:t>
            </a:fld>
            <a:endParaRPr kumimoji="1" lang="ja-JP" altLang="en-US"/>
          </a:p>
        </p:txBody>
      </p:sp>
    </p:spTree>
    <p:extLst>
      <p:ext uri="{BB962C8B-B14F-4D97-AF65-F5344CB8AC3E}">
        <p14:creationId xmlns:p14="http://schemas.microsoft.com/office/powerpoint/2010/main" val="41185826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Now, I’d like to ask you two questions. First, what is the most likely diagnosis?</a:t>
            </a:r>
          </a:p>
          <a:p>
            <a:endParaRPr kumimoji="1" lang="en-US" altLang="ja-JP" dirty="0"/>
          </a:p>
          <a:p>
            <a:r>
              <a:rPr kumimoji="1" lang="en-US" altLang="ja-JP" dirty="0">
                <a:ea typeface="游ゴシック"/>
              </a:rPr>
              <a:t>Please discuss the answer </a:t>
            </a:r>
            <a:r>
              <a:rPr lang="en-US" altLang="ja-JP" dirty="0">
                <a:ea typeface="游ゴシック"/>
              </a:rPr>
              <a:t>to </a:t>
            </a:r>
            <a:r>
              <a:rPr kumimoji="1" lang="en-US" altLang="ja-JP" dirty="0">
                <a:ea typeface="游ゴシック"/>
              </a:rPr>
              <a:t>this question with your colleagues for one minute.</a:t>
            </a:r>
            <a:endParaRPr lang="en-US" altLang="ja-JP" dirty="0">
              <a:ea typeface="游ゴシック"/>
            </a:endParaRPr>
          </a:p>
          <a:p>
            <a:endParaRPr kumimoji="1" lang="en-US" altLang="ja-JP" dirty="0"/>
          </a:p>
          <a:p>
            <a:r>
              <a:rPr kumimoji="1" lang="en-US" altLang="ja-JP" dirty="0"/>
              <a:t>&lt;One minute later&gt;</a:t>
            </a:r>
          </a:p>
          <a:p>
            <a:endParaRPr lang="en" altLang="ja-JP" b="0" i="0" dirty="0">
              <a:effectLst/>
              <a:latin typeface="Noto Sans JP"/>
            </a:endParaRPr>
          </a:p>
          <a:p>
            <a:r>
              <a:rPr lang="en" altLang="ja-JP" b="0" i="0" dirty="0">
                <a:effectLst/>
                <a:latin typeface="Noto Sans JP"/>
              </a:rPr>
              <a:t>Does anyone have an answer to this question?</a:t>
            </a:r>
            <a:endParaRPr kumimoji="1" lang="en-US" altLang="ja-JP" b="0" dirty="0"/>
          </a:p>
          <a:p>
            <a:endParaRPr kumimoji="1" lang="en-US" altLang="ja-JP" dirty="0"/>
          </a:p>
          <a:p>
            <a:endParaRPr kumimoji="1" lang="en-US" altLang="ja-JP" dirty="0"/>
          </a:p>
          <a:p>
            <a:r>
              <a:rPr kumimoji="1" lang="ja-JP" altLang="en-US"/>
              <a:t>＜プレゼンポイント</a:t>
            </a:r>
            <a:r>
              <a:rPr kumimoji="1" lang="en-US" altLang="ja-JP" dirty="0"/>
              <a:t>⑤</a:t>
            </a:r>
            <a:r>
              <a:rPr kumimoji="1" lang="ja-JP" altLang="en-US"/>
              <a:t>＞</a:t>
            </a:r>
            <a:endParaRPr kumimoji="1" lang="en-US" altLang="ja-JP" dirty="0"/>
          </a:p>
          <a:p>
            <a:r>
              <a:rPr kumimoji="1" lang="ja-JP" altLang="en-US"/>
              <a:t>スピーカーとしてディスカッション時間をもうける、あるいは４択問題にして答えてもらう。</a:t>
            </a:r>
            <a:endParaRPr kumimoji="1" lang="en-US" altLang="ja-JP" dirty="0"/>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8</a:t>
            </a:fld>
            <a:endParaRPr kumimoji="1" lang="ja-JP" altLang="en-US"/>
          </a:p>
        </p:txBody>
      </p:sp>
    </p:spTree>
    <p:extLst>
      <p:ext uri="{BB962C8B-B14F-4D97-AF65-F5344CB8AC3E}">
        <p14:creationId xmlns:p14="http://schemas.microsoft.com/office/powerpoint/2010/main" val="21523025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I’d like to show you the answer to this question. The most likely diagnosis is acute cholecystitis.</a:t>
            </a:r>
          </a:p>
          <a:p>
            <a:endParaRPr kumimoji="1" lang="en-US" altLang="ja-JP" dirty="0"/>
          </a:p>
          <a:p>
            <a:r>
              <a:rPr kumimoji="1" lang="en-US" altLang="ja-JP" dirty="0"/>
              <a:t> </a:t>
            </a:r>
            <a:r>
              <a:rPr kumimoji="1" lang="ja-JP" altLang="en-US"/>
              <a:t>＜本文そのまま＞</a:t>
            </a:r>
            <a:endParaRPr kumimoji="1" lang="en-US" altLang="ja-JP" dirty="0"/>
          </a:p>
          <a:p>
            <a:r>
              <a:rPr kumimoji="1" lang="en-US" altLang="ja-JP" dirty="0"/>
              <a:t>Cholecystitis is most common in obese, middle-aged women and classically is triggered by eating a fatty meal. Cholecystitis is usually caused by a gallstone impacting in the cystic duct. Continued secretion by the gallbladder leads to increased pressure and inflammation of the gallbladder wall. Bacterial infection is usually by Gram-negative organisms and anaerobes. Ischemia in the distended gallbladder can lead to perforation, causing either generalized peritonitis or formation of a localized abscess. Alternatively, the stone can spontaneously </a:t>
            </a:r>
            <a:r>
              <a:rPr kumimoji="1" lang="en-US" altLang="ja-JP" dirty="0" err="1"/>
              <a:t>disimpact</a:t>
            </a:r>
            <a:r>
              <a:rPr kumimoji="1" lang="en-US" altLang="ja-JP" dirty="0"/>
              <a:t> and the symptoms spontaneously improve. Rarely, gallstones can perforate through the inflamed gallbladder wall into the small intestine and cause intestinal obstruction (gallstone ileus).</a:t>
            </a:r>
          </a:p>
          <a:p>
            <a:endParaRPr kumimoji="1" lang="en-US" altLang="ja-JP" dirty="0"/>
          </a:p>
          <a:p>
            <a:r>
              <a:rPr kumimoji="1" lang="en-US" altLang="ja-JP" dirty="0"/>
              <a:t>The typical symptom of acute cholecystitis is sudden-onset right upper quadrant abdominal pain that radiates into the back. An episode of prolonged right upper quadrant pain associated with fever, suggests acute cholecystitis rather than simple biliary colic. Jaundice usually occurs if there is a stone in the common bile duct.</a:t>
            </a:r>
          </a:p>
          <a:p>
            <a:endParaRPr kumimoji="1" lang="en-US" altLang="ja-JP" dirty="0"/>
          </a:p>
          <a:p>
            <a:r>
              <a:rPr kumimoji="1" lang="en-US" altLang="ja-JP" dirty="0"/>
              <a:t>There is usually fever, tachycardia, guarding and rebound tenderness in the right upper quadrant (Murphy’s sign). In this patient, the </a:t>
            </a:r>
            <a:r>
              <a:rPr kumimoji="1" lang="en-US" altLang="ja-JP" dirty="0" err="1"/>
              <a:t>leucocytosis</a:t>
            </a:r>
            <a:r>
              <a:rPr kumimoji="1" lang="en-US" altLang="ja-JP" dirty="0"/>
              <a:t> and raised CRP are consistent with acute cholecystitis. If the serum bilirubin and liver enzymes are very deranged, acute cholangitis due to a stone in the common bile duct should be suspected. The abdominal X-ray is normal. The majority of gallstones are radiolucent and do not show on plain films.</a:t>
            </a:r>
          </a:p>
        </p:txBody>
      </p:sp>
      <p:sp>
        <p:nvSpPr>
          <p:cNvPr id="4" name="スライド番号プレースホルダー 3"/>
          <p:cNvSpPr>
            <a:spLocks noGrp="1"/>
          </p:cNvSpPr>
          <p:nvPr>
            <p:ph type="sldNum" sz="quarter" idx="5"/>
          </p:nvPr>
        </p:nvSpPr>
        <p:spPr/>
        <p:txBody>
          <a:bodyPr/>
          <a:lstStyle/>
          <a:p>
            <a:fld id="{4416417A-2BB1-DE4D-AE9B-2D350565D3A3}" type="slidenum">
              <a:rPr kumimoji="1" lang="ja-JP" altLang="en-US" smtClean="0"/>
              <a:t>9</a:t>
            </a:fld>
            <a:endParaRPr kumimoji="1" lang="ja-JP" altLang="en-US"/>
          </a:p>
        </p:txBody>
      </p:sp>
    </p:spTree>
    <p:extLst>
      <p:ext uri="{BB962C8B-B14F-4D97-AF65-F5344CB8AC3E}">
        <p14:creationId xmlns:p14="http://schemas.microsoft.com/office/powerpoint/2010/main" val="3643955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ja-JP" altLang="en-US"/>
              <a:t>マスター タイトルの書式設定</a:t>
            </a:r>
            <a:endParaRPr lang="en-US"/>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7" name="Date Placeholder 6"/>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304936925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3028604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39311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645701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7" name="Date Placeholder 6"/>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273682260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1581912" y="2638044"/>
            <a:ext cx="4271771" cy="31019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6338315" y="2638044"/>
            <a:ext cx="4270247" cy="31019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8" name="Date Placeholder 7"/>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9" name="Footer Placeholder 8"/>
          <p:cNvSpPr>
            <a:spLocks noGrp="1"/>
          </p:cNvSpPr>
          <p:nvPr>
            <p:ph type="ftr" sz="quarter" idx="11"/>
          </p:nvPr>
        </p:nvSpPr>
        <p:spPr/>
        <p:txBody>
          <a:bodyPr/>
          <a:lstStyle/>
          <a:p>
            <a:endParaRPr kumimoji="1" lang="ja-JP" altLang="en-US"/>
          </a:p>
        </p:txBody>
      </p:sp>
      <p:sp>
        <p:nvSpPr>
          <p:cNvPr id="10" name="Slide Number Placeholder 9"/>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554175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583436" y="3143250"/>
            <a:ext cx="4270248" cy="25967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7" name="Date Placeholder 6"/>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929532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2135097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3061298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ja-JP" altLang="en-US"/>
              <a:t>マスター タイトルの書式設定</a:t>
            </a:r>
            <a:endParaRPr lang="en-US"/>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9" name="Date Placeholder 8"/>
          <p:cNvSpPr>
            <a:spLocks noGrp="1"/>
          </p:cNvSpPr>
          <p:nvPr>
            <p:ph type="dt" sz="half" idx="10"/>
          </p:nvPr>
        </p:nvSpPr>
        <p:spPr/>
        <p:txBody>
          <a:bodyPr/>
          <a:lstStyle/>
          <a:p>
            <a:fld id="{BBE1D747-CABA-9646-9D05-CF99D2E14C63}" type="datetimeFigureOut">
              <a:rPr kumimoji="1" lang="ja-JP" altLang="en-US" smtClean="0"/>
              <a:t>2023/3/10</a:t>
            </a:fld>
            <a:endParaRPr kumimoji="1" lang="ja-JP" alt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kumimoji="1" lang="ja-JP" altLang="en-US"/>
          </a:p>
        </p:txBody>
      </p:sp>
      <p:sp>
        <p:nvSpPr>
          <p:cNvPr id="11" name="Slide Number Placeholder 10"/>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1767913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BE1D747-CABA-9646-9D05-CF99D2E14C63}" type="datetimeFigureOut">
              <a:rPr kumimoji="1" lang="ja-JP" altLang="en-US" smtClean="0"/>
              <a:t>2023/3/10</a:t>
            </a:fld>
            <a:endParaRPr kumimoji="1" lang="ja-JP" alt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kumimoji="1" lang="ja-JP" altLang="en-US"/>
          </a:p>
        </p:txBody>
      </p:sp>
      <p:sp>
        <p:nvSpPr>
          <p:cNvPr id="10" name="Slide Number Placeholder 9"/>
          <p:cNvSpPr>
            <a:spLocks noGrp="1"/>
          </p:cNvSpPr>
          <p:nvPr>
            <p:ph type="sldNum" sz="quarter" idx="12"/>
          </p:nvPr>
        </p:nvSpPr>
        <p:spPr/>
        <p:txBody>
          <a:body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4015444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BE1D747-CABA-9646-9D05-CF99D2E14C63}" type="datetimeFigureOut">
              <a:rPr kumimoji="1" lang="ja-JP" altLang="en-US" smtClean="0"/>
              <a:t>2023/3/10</a:t>
            </a:fld>
            <a:endParaRPr kumimoji="1" lang="ja-JP" alt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kumimoji="1" lang="ja-JP" alt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6C0B2184-BB1B-1C49-8513-F8A6DDCDBA6A}" type="slidenum">
              <a:rPr kumimoji="1" lang="ja-JP" altLang="en-US" smtClean="0"/>
              <a:t>‹#›</a:t>
            </a:fld>
            <a:endParaRPr kumimoji="1" lang="ja-JP" altLang="en-US"/>
          </a:p>
        </p:txBody>
      </p:sp>
    </p:spTree>
    <p:extLst>
      <p:ext uri="{BB962C8B-B14F-4D97-AF65-F5344CB8AC3E}">
        <p14:creationId xmlns:p14="http://schemas.microsoft.com/office/powerpoint/2010/main" val="162220429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lnSpc>
          <a:spcPct val="90000"/>
        </a:lnSpc>
        <a:spcBef>
          <a:spcPct val="0"/>
        </a:spcBef>
        <a:buNone/>
        <a:defRPr kumimoji="1"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5BE697-FE71-2696-E368-2EC716FCEA85}"/>
              </a:ext>
            </a:extLst>
          </p:cNvPr>
          <p:cNvSpPr>
            <a:spLocks noGrp="1"/>
          </p:cNvSpPr>
          <p:nvPr>
            <p:ph type="ctrTitle"/>
          </p:nvPr>
        </p:nvSpPr>
        <p:spPr>
          <a:xfrm>
            <a:off x="1600200" y="1783080"/>
            <a:ext cx="8991600" cy="1645920"/>
          </a:xfrm>
        </p:spPr>
        <p:txBody>
          <a:bodyPr/>
          <a:lstStyle/>
          <a:p>
            <a:r>
              <a:rPr kumimoji="1" lang="en-US" altLang="ja-JP" b="1"/>
              <a:t>Case</a:t>
            </a:r>
            <a:r>
              <a:rPr kumimoji="1" lang="ja-JP" altLang="en-US" b="1"/>
              <a:t> </a:t>
            </a:r>
            <a:r>
              <a:rPr kumimoji="1" lang="en-US" altLang="ja-JP" b="1"/>
              <a:t>presentation</a:t>
            </a:r>
            <a:endParaRPr kumimoji="1" lang="ja-JP" altLang="en-US" b="1"/>
          </a:p>
        </p:txBody>
      </p:sp>
      <p:sp>
        <p:nvSpPr>
          <p:cNvPr id="3" name="字幕 2">
            <a:extLst>
              <a:ext uri="{FF2B5EF4-FFF2-40B4-BE49-F238E27FC236}">
                <a16:creationId xmlns:a16="http://schemas.microsoft.com/office/drawing/2014/main" id="{5AE1555E-978A-9472-750C-573F192D5421}"/>
              </a:ext>
            </a:extLst>
          </p:cNvPr>
          <p:cNvSpPr>
            <a:spLocks noGrp="1"/>
          </p:cNvSpPr>
          <p:nvPr>
            <p:ph type="subTitle" idx="1"/>
          </p:nvPr>
        </p:nvSpPr>
        <p:spPr>
          <a:xfrm>
            <a:off x="2695194" y="3789836"/>
            <a:ext cx="6801612" cy="1239894"/>
          </a:xfrm>
        </p:spPr>
        <p:txBody>
          <a:bodyPr>
            <a:normAutofit/>
          </a:bodyPr>
          <a:lstStyle/>
          <a:p>
            <a:r>
              <a:rPr kumimoji="1" lang="en-US" altLang="ja-JP" sz="4000" dirty="0">
                <a:solidFill>
                  <a:schemeClr val="bg1"/>
                </a:solidFill>
              </a:rPr>
              <a:t>Acute Abdominal </a:t>
            </a:r>
            <a:r>
              <a:rPr lang="en-US" altLang="ja-JP" sz="4000" dirty="0">
                <a:solidFill>
                  <a:schemeClr val="bg1"/>
                </a:solidFill>
              </a:rPr>
              <a:t>P</a:t>
            </a:r>
            <a:r>
              <a:rPr kumimoji="1" lang="en-US" altLang="ja-JP" sz="4000" dirty="0">
                <a:solidFill>
                  <a:schemeClr val="bg1"/>
                </a:solidFill>
              </a:rPr>
              <a:t>ain</a:t>
            </a:r>
          </a:p>
          <a:p>
            <a:endParaRPr kumimoji="1" lang="en-US" altLang="ja-JP" sz="2800" dirty="0">
              <a:solidFill>
                <a:schemeClr val="bg1"/>
              </a:solidFill>
            </a:endParaRPr>
          </a:p>
        </p:txBody>
      </p:sp>
      <p:sp>
        <p:nvSpPr>
          <p:cNvPr id="5" name="テキスト ボックス 4">
            <a:extLst>
              <a:ext uri="{FF2B5EF4-FFF2-40B4-BE49-F238E27FC236}">
                <a16:creationId xmlns:a16="http://schemas.microsoft.com/office/drawing/2014/main" id="{BE40E7C4-653E-A70C-EB2D-7752BFFE7875}"/>
              </a:ext>
            </a:extLst>
          </p:cNvPr>
          <p:cNvSpPr txBox="1"/>
          <p:nvPr/>
        </p:nvSpPr>
        <p:spPr>
          <a:xfrm>
            <a:off x="9079523" y="189618"/>
            <a:ext cx="3024554" cy="523220"/>
          </a:xfrm>
          <a:prstGeom prst="rect">
            <a:avLst/>
          </a:prstGeom>
          <a:noFill/>
        </p:spPr>
        <p:txBody>
          <a:bodyPr wrap="square">
            <a:spAutoFit/>
          </a:bodyPr>
          <a:lstStyle/>
          <a:p>
            <a:r>
              <a:rPr kumimoji="1" lang="en-US" altLang="ja-JP" sz="2800">
                <a:solidFill>
                  <a:schemeClr val="bg1"/>
                </a:solidFill>
              </a:rPr>
              <a:t>Month day, 20XX</a:t>
            </a:r>
          </a:p>
        </p:txBody>
      </p:sp>
      <p:sp>
        <p:nvSpPr>
          <p:cNvPr id="6" name="テキスト ボックス 5">
            <a:extLst>
              <a:ext uri="{FF2B5EF4-FFF2-40B4-BE49-F238E27FC236}">
                <a16:creationId xmlns:a16="http://schemas.microsoft.com/office/drawing/2014/main" id="{416E2E73-7109-16E2-5EC4-EE0434E0920B}"/>
              </a:ext>
            </a:extLst>
          </p:cNvPr>
          <p:cNvSpPr txBox="1"/>
          <p:nvPr/>
        </p:nvSpPr>
        <p:spPr>
          <a:xfrm>
            <a:off x="4044462" y="5638130"/>
            <a:ext cx="6096000" cy="584775"/>
          </a:xfrm>
          <a:prstGeom prst="rect">
            <a:avLst/>
          </a:prstGeom>
          <a:noFill/>
        </p:spPr>
        <p:txBody>
          <a:bodyPr wrap="square">
            <a:spAutoFit/>
          </a:bodyPr>
          <a:lstStyle/>
          <a:p>
            <a:r>
              <a:rPr kumimoji="1" lang="en-US" altLang="ja-JP" sz="3200">
                <a:solidFill>
                  <a:schemeClr val="bg1"/>
                </a:solidFill>
              </a:rPr>
              <a:t>M1910XX Taro </a:t>
            </a:r>
            <a:r>
              <a:rPr kumimoji="1" lang="en-US" altLang="ja-JP" sz="3200" err="1">
                <a:solidFill>
                  <a:schemeClr val="bg1"/>
                </a:solidFill>
              </a:rPr>
              <a:t>Shimadai</a:t>
            </a:r>
            <a:endParaRPr kumimoji="1" lang="en-US" altLang="ja-JP" sz="3200">
              <a:solidFill>
                <a:schemeClr val="bg1"/>
              </a:solidFill>
            </a:endParaRPr>
          </a:p>
        </p:txBody>
      </p:sp>
    </p:spTree>
    <p:extLst>
      <p:ext uri="{BB962C8B-B14F-4D97-AF65-F5344CB8AC3E}">
        <p14:creationId xmlns:p14="http://schemas.microsoft.com/office/powerpoint/2010/main" val="3575498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DAB82-1470-6549-7C1B-33AAEF0BF6CE}"/>
              </a:ext>
            </a:extLst>
          </p:cNvPr>
          <p:cNvSpPr>
            <a:spLocks noGrp="1"/>
          </p:cNvSpPr>
          <p:nvPr>
            <p:ph type="title"/>
          </p:nvPr>
        </p:nvSpPr>
        <p:spPr>
          <a:xfrm>
            <a:off x="2231136" y="511200"/>
            <a:ext cx="7729728" cy="720000"/>
          </a:xfrm>
        </p:spPr>
        <p:txBody>
          <a:bodyPr>
            <a:noAutofit/>
          </a:bodyPr>
          <a:lstStyle/>
          <a:p>
            <a:r>
              <a:rPr kumimoji="1" lang="en-US" altLang="ja-JP" sz="3200" b="1"/>
              <a:t>4. Q&amp;A</a:t>
            </a:r>
            <a:endParaRPr kumimoji="1" lang="ja-JP" altLang="en-US" sz="3200" b="1"/>
          </a:p>
        </p:txBody>
      </p:sp>
      <p:sp>
        <p:nvSpPr>
          <p:cNvPr id="3" name="コンテンツ プレースホルダー 2">
            <a:extLst>
              <a:ext uri="{FF2B5EF4-FFF2-40B4-BE49-F238E27FC236}">
                <a16:creationId xmlns:a16="http://schemas.microsoft.com/office/drawing/2014/main" id="{4A492320-D3C7-E0A5-D3C5-AFA9AB5A4478}"/>
              </a:ext>
            </a:extLst>
          </p:cNvPr>
          <p:cNvSpPr>
            <a:spLocks noGrp="1"/>
          </p:cNvSpPr>
          <p:nvPr>
            <p:ph idx="1"/>
          </p:nvPr>
        </p:nvSpPr>
        <p:spPr>
          <a:xfrm>
            <a:off x="1165860" y="2377440"/>
            <a:ext cx="10378440" cy="3101983"/>
          </a:xfrm>
        </p:spPr>
        <p:txBody>
          <a:bodyPr>
            <a:normAutofit/>
          </a:bodyPr>
          <a:lstStyle/>
          <a:p>
            <a:pPr marL="0" indent="0">
              <a:buNone/>
            </a:pPr>
            <a:r>
              <a:rPr kumimoji="1" lang="en-US" altLang="ja-JP" sz="3600"/>
              <a:t>Q2. How would you manage this patient?</a:t>
            </a:r>
          </a:p>
        </p:txBody>
      </p:sp>
    </p:spTree>
    <p:extLst>
      <p:ext uri="{BB962C8B-B14F-4D97-AF65-F5344CB8AC3E}">
        <p14:creationId xmlns:p14="http://schemas.microsoft.com/office/powerpoint/2010/main" val="2232619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DAB82-1470-6549-7C1B-33AAEF0BF6CE}"/>
              </a:ext>
            </a:extLst>
          </p:cNvPr>
          <p:cNvSpPr>
            <a:spLocks noGrp="1"/>
          </p:cNvSpPr>
          <p:nvPr>
            <p:ph type="title"/>
          </p:nvPr>
        </p:nvSpPr>
        <p:spPr>
          <a:xfrm>
            <a:off x="2231136" y="511200"/>
            <a:ext cx="7729728" cy="720000"/>
          </a:xfrm>
        </p:spPr>
        <p:txBody>
          <a:bodyPr>
            <a:noAutofit/>
          </a:bodyPr>
          <a:lstStyle/>
          <a:p>
            <a:r>
              <a:rPr kumimoji="1" lang="en-US" altLang="ja-JP" sz="3200" b="1"/>
              <a:t>4. Q&amp;A</a:t>
            </a:r>
            <a:endParaRPr kumimoji="1" lang="ja-JP" altLang="en-US" sz="3200" b="1"/>
          </a:p>
        </p:txBody>
      </p:sp>
      <p:sp>
        <p:nvSpPr>
          <p:cNvPr id="3" name="コンテンツ プレースホルダー 2">
            <a:extLst>
              <a:ext uri="{FF2B5EF4-FFF2-40B4-BE49-F238E27FC236}">
                <a16:creationId xmlns:a16="http://schemas.microsoft.com/office/drawing/2014/main" id="{4A492320-D3C7-E0A5-D3C5-AFA9AB5A4478}"/>
              </a:ext>
            </a:extLst>
          </p:cNvPr>
          <p:cNvSpPr>
            <a:spLocks noGrp="1"/>
          </p:cNvSpPr>
          <p:nvPr>
            <p:ph idx="1"/>
          </p:nvPr>
        </p:nvSpPr>
        <p:spPr>
          <a:xfrm>
            <a:off x="1165860" y="2377440"/>
            <a:ext cx="10378440" cy="3101983"/>
          </a:xfrm>
        </p:spPr>
        <p:txBody>
          <a:bodyPr>
            <a:normAutofit/>
          </a:bodyPr>
          <a:lstStyle/>
          <a:p>
            <a:pPr marL="0" indent="0">
              <a:buNone/>
            </a:pPr>
            <a:r>
              <a:rPr kumimoji="1" lang="en-US" altLang="ja-JP" sz="3600"/>
              <a:t>Q2. How would you manage this patient?</a:t>
            </a:r>
          </a:p>
          <a:p>
            <a:pPr marL="0" indent="0">
              <a:buNone/>
            </a:pPr>
            <a:endParaRPr lang="en-US" altLang="ja-JP" sz="3600"/>
          </a:p>
          <a:p>
            <a:pPr marL="0" indent="0">
              <a:buNone/>
            </a:pPr>
            <a:r>
              <a:rPr kumimoji="1" lang="en-US" altLang="ja-JP" sz="3600"/>
              <a:t>A2. </a:t>
            </a:r>
            <a:r>
              <a:rPr lang="en-US" altLang="ja-JP" sz="3600"/>
              <a:t>Hospitalization</a:t>
            </a:r>
            <a:endParaRPr kumimoji="1" lang="en-US" altLang="ja-JP" sz="3600"/>
          </a:p>
        </p:txBody>
      </p:sp>
    </p:spTree>
    <p:extLst>
      <p:ext uri="{BB962C8B-B14F-4D97-AF65-F5344CB8AC3E}">
        <p14:creationId xmlns:p14="http://schemas.microsoft.com/office/powerpoint/2010/main" val="2828623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29F1D-20F9-AFF6-479F-DC537E1C2D4E}"/>
              </a:ext>
            </a:extLst>
          </p:cNvPr>
          <p:cNvSpPr>
            <a:spLocks noGrp="1"/>
          </p:cNvSpPr>
          <p:nvPr>
            <p:ph type="title"/>
          </p:nvPr>
        </p:nvSpPr>
        <p:spPr>
          <a:xfrm>
            <a:off x="2231136" y="511200"/>
            <a:ext cx="7729728" cy="720000"/>
          </a:xfrm>
        </p:spPr>
        <p:txBody>
          <a:bodyPr>
            <a:noAutofit/>
          </a:bodyPr>
          <a:lstStyle/>
          <a:p>
            <a:r>
              <a:rPr lang="en-US" altLang="ja-JP" sz="3200" b="1" dirty="0"/>
              <a:t>5. Differential diagnosis</a:t>
            </a:r>
            <a:endParaRPr kumimoji="1" lang="ja-JP" altLang="en-US" sz="3200" b="1"/>
          </a:p>
        </p:txBody>
      </p:sp>
      <p:sp>
        <p:nvSpPr>
          <p:cNvPr id="3" name="コンテンツ プレースホルダー 2">
            <a:extLst>
              <a:ext uri="{FF2B5EF4-FFF2-40B4-BE49-F238E27FC236}">
                <a16:creationId xmlns:a16="http://schemas.microsoft.com/office/drawing/2014/main" id="{EA4EDA68-0F00-F83F-D104-017A9F65546B}"/>
              </a:ext>
            </a:extLst>
          </p:cNvPr>
          <p:cNvSpPr>
            <a:spLocks noGrp="1"/>
          </p:cNvSpPr>
          <p:nvPr>
            <p:ph idx="1"/>
          </p:nvPr>
        </p:nvSpPr>
        <p:spPr>
          <a:xfrm>
            <a:off x="838199" y="1825625"/>
            <a:ext cx="11209021" cy="4351338"/>
          </a:xfrm>
        </p:spPr>
        <p:txBody>
          <a:bodyPr vert="horz" lIns="91440" tIns="45720" rIns="91440" bIns="45720" numCol="2" rtlCol="0" anchor="t">
            <a:noAutofit/>
          </a:bodyPr>
          <a:lstStyle/>
          <a:p>
            <a:r>
              <a:rPr lang="en-US" sz="3600">
                <a:solidFill>
                  <a:srgbClr val="FF0000"/>
                </a:solidFill>
              </a:rPr>
              <a:t>Acute cholecystitis</a:t>
            </a:r>
          </a:p>
          <a:p>
            <a:r>
              <a:rPr lang="en-US" sz="3600"/>
              <a:t>Biliary colic, perforated peptic ulcer</a:t>
            </a:r>
          </a:p>
          <a:p>
            <a:r>
              <a:rPr lang="en-US" sz="3600"/>
              <a:t>Acute pancreatitis</a:t>
            </a:r>
          </a:p>
          <a:p>
            <a:r>
              <a:rPr lang="en-US" sz="3600"/>
              <a:t>Acute hepatitis</a:t>
            </a:r>
          </a:p>
          <a:p>
            <a:r>
              <a:rPr lang="en-US" sz="3600"/>
              <a:t>Subphrenic abscess</a:t>
            </a:r>
          </a:p>
          <a:p>
            <a:r>
              <a:rPr lang="en-US" sz="3600"/>
              <a:t>Retrocecal appendicitis</a:t>
            </a:r>
          </a:p>
          <a:p>
            <a:r>
              <a:rPr lang="en-US" sz="3600"/>
              <a:t>Right pyelonephritis</a:t>
            </a:r>
          </a:p>
          <a:p>
            <a:r>
              <a:rPr lang="en-US" sz="3600"/>
              <a:t>Perforated carcinoma</a:t>
            </a:r>
          </a:p>
          <a:p>
            <a:r>
              <a:rPr lang="en-US" sz="3600"/>
              <a:t>Diverticulum of the hepatic flexure of the colon</a:t>
            </a:r>
          </a:p>
        </p:txBody>
      </p:sp>
    </p:spTree>
    <p:extLst>
      <p:ext uri="{BB962C8B-B14F-4D97-AF65-F5344CB8AC3E}">
        <p14:creationId xmlns:p14="http://schemas.microsoft.com/office/powerpoint/2010/main" val="4230198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0ADC04-FFAB-89E8-2842-8E149D7A2451}"/>
              </a:ext>
            </a:extLst>
          </p:cNvPr>
          <p:cNvSpPr>
            <a:spLocks noGrp="1"/>
          </p:cNvSpPr>
          <p:nvPr>
            <p:ph type="title"/>
          </p:nvPr>
        </p:nvSpPr>
        <p:spPr>
          <a:xfrm>
            <a:off x="2231136" y="511200"/>
            <a:ext cx="7729728" cy="720000"/>
          </a:xfrm>
        </p:spPr>
        <p:txBody>
          <a:bodyPr>
            <a:noAutofit/>
          </a:bodyPr>
          <a:lstStyle/>
          <a:p>
            <a:r>
              <a:rPr lang="en-US" altLang="ja-JP" sz="3200" b="1" dirty="0"/>
              <a:t>6. Treatment</a:t>
            </a:r>
            <a:r>
              <a:rPr lang="ja-JP" altLang="en-US" sz="3200" b="1"/>
              <a:t> </a:t>
            </a:r>
            <a:r>
              <a:rPr lang="en-US" altLang="ja-JP" sz="3200" b="1" dirty="0"/>
              <a:t>Plan</a:t>
            </a:r>
            <a:endParaRPr kumimoji="1" lang="ja-JP" altLang="en-US" sz="3200" b="1"/>
          </a:p>
        </p:txBody>
      </p:sp>
      <p:sp>
        <p:nvSpPr>
          <p:cNvPr id="3" name="コンテンツ プレースホルダー 2">
            <a:extLst>
              <a:ext uri="{FF2B5EF4-FFF2-40B4-BE49-F238E27FC236}">
                <a16:creationId xmlns:a16="http://schemas.microsoft.com/office/drawing/2014/main" id="{1F8FCA8B-04BE-366C-E657-168BAD8AA46A}"/>
              </a:ext>
            </a:extLst>
          </p:cNvPr>
          <p:cNvSpPr>
            <a:spLocks noGrp="1"/>
          </p:cNvSpPr>
          <p:nvPr>
            <p:ph idx="1"/>
          </p:nvPr>
        </p:nvSpPr>
        <p:spPr>
          <a:xfrm>
            <a:off x="596577" y="1523504"/>
            <a:ext cx="11372850" cy="5334496"/>
          </a:xfrm>
        </p:spPr>
        <p:txBody>
          <a:bodyPr>
            <a:noAutofit/>
          </a:bodyPr>
          <a:lstStyle/>
          <a:p>
            <a:r>
              <a:rPr lang="en-US" altLang="ja-JP" sz="3400" dirty="0"/>
              <a:t>H</a:t>
            </a:r>
            <a:r>
              <a:rPr kumimoji="1" lang="en-US" altLang="ja-JP" sz="3400" dirty="0"/>
              <a:t>ospitalization under the surgical team</a:t>
            </a:r>
          </a:p>
          <a:p>
            <a:r>
              <a:rPr lang="en-US" altLang="ja-JP" sz="3400" dirty="0"/>
              <a:t>To measure serum amylase</a:t>
            </a:r>
          </a:p>
          <a:p>
            <a:r>
              <a:rPr lang="en-US" altLang="ja-JP" sz="3400" dirty="0"/>
              <a:t>To take blood cultures</a:t>
            </a:r>
          </a:p>
          <a:p>
            <a:r>
              <a:rPr lang="en-US" altLang="ja-JP" sz="3400" dirty="0"/>
              <a:t>To perform chest X-ray, erect abdominal X-ray and ultrasound</a:t>
            </a:r>
          </a:p>
          <a:p>
            <a:r>
              <a:rPr lang="en-US" altLang="ja-JP" sz="3400" dirty="0"/>
              <a:t>Regular examinations for signs of peritonitis or cholangitis</a:t>
            </a:r>
          </a:p>
          <a:p>
            <a:r>
              <a:rPr lang="en-US" altLang="ja-JP" sz="3400" dirty="0"/>
              <a:t>Once the symptoms settle down,</a:t>
            </a:r>
          </a:p>
          <a:p>
            <a:pPr lvl="1">
              <a:buFont typeface="Wingdings" pitchFamily="2" charset="2"/>
              <a:buChar char="Ø"/>
            </a:pPr>
            <a:r>
              <a:rPr lang="en-US" altLang="ja-JP" sz="3400" dirty="0"/>
              <a:t> Discharge to be readmitted in a few weeks</a:t>
            </a:r>
          </a:p>
          <a:p>
            <a:pPr lvl="1">
              <a:buFont typeface="Wingdings" pitchFamily="2" charset="2"/>
              <a:buChar char="Ø"/>
            </a:pPr>
            <a:r>
              <a:rPr lang="en-US" altLang="ja-JP" sz="3400" dirty="0"/>
              <a:t> C</a:t>
            </a:r>
            <a:r>
              <a:rPr kumimoji="1" lang="en-US" altLang="ja-JP" sz="3400" dirty="0"/>
              <a:t>holecystectomy</a:t>
            </a:r>
            <a:endParaRPr lang="en-US" altLang="ja-JP" sz="3400" dirty="0"/>
          </a:p>
        </p:txBody>
      </p:sp>
    </p:spTree>
    <p:extLst>
      <p:ext uri="{BB962C8B-B14F-4D97-AF65-F5344CB8AC3E}">
        <p14:creationId xmlns:p14="http://schemas.microsoft.com/office/powerpoint/2010/main" val="4189604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DB416F-D02B-60F2-2188-5A92C5D77293}"/>
              </a:ext>
            </a:extLst>
          </p:cNvPr>
          <p:cNvSpPr>
            <a:spLocks noGrp="1"/>
          </p:cNvSpPr>
          <p:nvPr>
            <p:ph type="title"/>
          </p:nvPr>
        </p:nvSpPr>
        <p:spPr>
          <a:xfrm>
            <a:off x="2231136" y="511200"/>
            <a:ext cx="7729728" cy="720000"/>
          </a:xfrm>
        </p:spPr>
        <p:txBody>
          <a:bodyPr>
            <a:noAutofit/>
          </a:bodyPr>
          <a:lstStyle/>
          <a:p>
            <a:r>
              <a:rPr kumimoji="1" lang="en-US" altLang="ja-JP" sz="3200" b="1" dirty="0"/>
              <a:t>7. References</a:t>
            </a:r>
            <a:endParaRPr kumimoji="1" lang="ja-JP" altLang="en-US" sz="3200" b="1"/>
          </a:p>
        </p:txBody>
      </p:sp>
      <p:sp>
        <p:nvSpPr>
          <p:cNvPr id="3" name="コンテンツ プレースホルダー 2">
            <a:extLst>
              <a:ext uri="{FF2B5EF4-FFF2-40B4-BE49-F238E27FC236}">
                <a16:creationId xmlns:a16="http://schemas.microsoft.com/office/drawing/2014/main" id="{3661358F-DF42-3216-53D2-B1080B772A0D}"/>
              </a:ext>
            </a:extLst>
          </p:cNvPr>
          <p:cNvSpPr>
            <a:spLocks noGrp="1"/>
          </p:cNvSpPr>
          <p:nvPr>
            <p:ph idx="1"/>
          </p:nvPr>
        </p:nvSpPr>
        <p:spPr>
          <a:xfrm>
            <a:off x="640080" y="2638044"/>
            <a:ext cx="10287000" cy="3101983"/>
          </a:xfrm>
        </p:spPr>
        <p:txBody>
          <a:bodyPr>
            <a:normAutofit/>
          </a:bodyPr>
          <a:lstStyle/>
          <a:p>
            <a:r>
              <a:rPr kumimoji="1" lang="en-US" altLang="ja-JP" sz="2800" dirty="0">
                <a:latin typeface="Meiryo" panose="020B0604030504040204" pitchFamily="34" charset="-128"/>
                <a:ea typeface="Meiryo" panose="020B0604030504040204" pitchFamily="34" charset="-128"/>
              </a:rPr>
              <a:t>Case 5: Acute abdominal pain, Rees, J., Pattison, J., &amp; </a:t>
            </a:r>
            <a:r>
              <a:rPr kumimoji="1" lang="en-US" altLang="ja-JP" sz="2800" dirty="0" err="1">
                <a:latin typeface="Meiryo" panose="020B0604030504040204" pitchFamily="34" charset="-128"/>
                <a:ea typeface="Meiryo" panose="020B0604030504040204" pitchFamily="34" charset="-128"/>
              </a:rPr>
              <a:t>Kosky</a:t>
            </a:r>
            <a:r>
              <a:rPr kumimoji="1" lang="en-US" altLang="ja-JP" sz="2800" dirty="0">
                <a:latin typeface="Meiryo" panose="020B0604030504040204" pitchFamily="34" charset="-128"/>
                <a:ea typeface="Meiryo" panose="020B0604030504040204" pitchFamily="34" charset="-128"/>
              </a:rPr>
              <a:t>, C. (2014). 100 Cases in Clinical Medicine (3rd ed.). CRC Press, pp.15-16. </a:t>
            </a:r>
          </a:p>
          <a:p>
            <a:endParaRPr lang="en-US" altLang="ja-JP" sz="2800" dirty="0">
              <a:latin typeface="Meiryo" panose="020B0604030504040204" pitchFamily="34" charset="-128"/>
              <a:ea typeface="Meiryo" panose="020B0604030504040204" pitchFamily="34" charset="-128"/>
            </a:endParaRPr>
          </a:p>
          <a:p>
            <a:r>
              <a:rPr lang="ja-JP" altLang="en-US" sz="2800">
                <a:latin typeface="Meiryo" panose="020B0604030504040204" pitchFamily="34" charset="-128"/>
                <a:ea typeface="Meiryo" panose="020B0604030504040204" pitchFamily="34" charset="-128"/>
              </a:rPr>
              <a:t>押味貴之（</a:t>
            </a:r>
            <a:r>
              <a:rPr lang="en-US" altLang="ja-JP" sz="2800" dirty="0">
                <a:latin typeface="Meiryo" panose="020B0604030504040204" pitchFamily="34" charset="-128"/>
                <a:ea typeface="Meiryo" panose="020B0604030504040204" pitchFamily="34" charset="-128"/>
              </a:rPr>
              <a:t>2017). </a:t>
            </a:r>
            <a:r>
              <a:rPr lang="ja-JP" altLang="en-US" sz="2800">
                <a:latin typeface="Meiryo" panose="020B0604030504040204" pitchFamily="34" charset="-128"/>
                <a:ea typeface="Meiryo" panose="020B0604030504040204" pitchFamily="34" charset="-128"/>
              </a:rPr>
              <a:t>あなたの医学英語なんとかします！</a:t>
            </a:r>
            <a:r>
              <a:rPr lang="en-US" altLang="ja-JP" sz="2800" dirty="0">
                <a:latin typeface="Meiryo" panose="020B0604030504040204" pitchFamily="34" charset="-128"/>
                <a:ea typeface="Meiryo" panose="020B0604030504040204" pitchFamily="34" charset="-128"/>
              </a:rPr>
              <a:t>. </a:t>
            </a:r>
            <a:r>
              <a:rPr lang="ja-JP" altLang="en-US" sz="2800">
                <a:latin typeface="Meiryo" panose="020B0604030504040204" pitchFamily="34" charset="-128"/>
                <a:ea typeface="Meiryo" panose="020B0604030504040204" pitchFamily="34" charset="-128"/>
              </a:rPr>
              <a:t>メジカルビュー社</a:t>
            </a:r>
            <a:endParaRPr kumimoji="1" lang="ja-JP" altLang="en-US" sz="280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947235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681C59-0493-04A7-4EF1-C4C177283F18}"/>
              </a:ext>
            </a:extLst>
          </p:cNvPr>
          <p:cNvSpPr>
            <a:spLocks noGrp="1"/>
          </p:cNvSpPr>
          <p:nvPr>
            <p:ph type="title"/>
          </p:nvPr>
        </p:nvSpPr>
        <p:spPr>
          <a:xfrm>
            <a:off x="2231136" y="509965"/>
            <a:ext cx="7729728" cy="720000"/>
          </a:xfrm>
        </p:spPr>
        <p:txBody>
          <a:bodyPr>
            <a:noAutofit/>
          </a:bodyPr>
          <a:lstStyle/>
          <a:p>
            <a:r>
              <a:rPr kumimoji="1" lang="en-US" altLang="ja-JP" sz="3200" b="1" dirty="0"/>
              <a:t>outline</a:t>
            </a:r>
            <a:endParaRPr kumimoji="1" lang="ja-JP" altLang="en-US" sz="3200" b="1"/>
          </a:p>
        </p:txBody>
      </p:sp>
      <p:sp>
        <p:nvSpPr>
          <p:cNvPr id="3" name="コンテンツ プレースホルダー 2">
            <a:extLst>
              <a:ext uri="{FF2B5EF4-FFF2-40B4-BE49-F238E27FC236}">
                <a16:creationId xmlns:a16="http://schemas.microsoft.com/office/drawing/2014/main" id="{A292C442-B378-AFCB-A1CA-5F40C9B2B5E8}"/>
              </a:ext>
            </a:extLst>
          </p:cNvPr>
          <p:cNvSpPr>
            <a:spLocks noGrp="1"/>
          </p:cNvSpPr>
          <p:nvPr>
            <p:ph idx="1"/>
          </p:nvPr>
        </p:nvSpPr>
        <p:spPr>
          <a:xfrm>
            <a:off x="2231136" y="1878008"/>
            <a:ext cx="7729728" cy="3101983"/>
          </a:xfrm>
        </p:spPr>
        <p:txBody>
          <a:bodyPr vert="horz" lIns="91440" tIns="45720" rIns="91440" bIns="45720" rtlCol="0" anchor="t">
            <a:noAutofit/>
          </a:bodyPr>
          <a:lstStyle/>
          <a:p>
            <a:pPr marL="514350" indent="-514350">
              <a:buFont typeface="+mj-lt"/>
              <a:buAutoNum type="arabicPeriod"/>
            </a:pPr>
            <a:r>
              <a:rPr kumimoji="1" lang="en-US" altLang="ja-JP" sz="3200" dirty="0"/>
              <a:t>History </a:t>
            </a:r>
            <a:r>
              <a:rPr lang="en-US" altLang="ja-JP" sz="3200" dirty="0"/>
              <a:t>t</a:t>
            </a:r>
            <a:r>
              <a:rPr kumimoji="1" lang="en-US" altLang="ja-JP" sz="3200" dirty="0"/>
              <a:t>aking</a:t>
            </a:r>
          </a:p>
          <a:p>
            <a:pPr marL="514350" indent="-514350">
              <a:buFont typeface="+mj-lt"/>
              <a:buAutoNum type="arabicPeriod"/>
            </a:pPr>
            <a:r>
              <a:rPr lang="en-US" altLang="ja-JP" sz="3200" dirty="0"/>
              <a:t>Physical examination</a:t>
            </a:r>
          </a:p>
          <a:p>
            <a:pPr marL="514350" indent="-514350">
              <a:buFont typeface="+mj-lt"/>
              <a:buAutoNum type="arabicPeriod"/>
            </a:pPr>
            <a:r>
              <a:rPr kumimoji="1" lang="en-US" altLang="ja-JP" sz="3200" dirty="0"/>
              <a:t>Test results</a:t>
            </a:r>
          </a:p>
          <a:p>
            <a:pPr marL="514350" indent="-514350">
              <a:buFont typeface="+mj-lt"/>
              <a:buAutoNum type="arabicPeriod"/>
            </a:pPr>
            <a:r>
              <a:rPr lang="en-US" altLang="ja-JP" sz="3200" dirty="0"/>
              <a:t>Q&amp;A</a:t>
            </a:r>
          </a:p>
          <a:p>
            <a:pPr marL="514350" indent="-514350">
              <a:buFont typeface="+mj-lt"/>
              <a:buAutoNum type="arabicPeriod"/>
            </a:pPr>
            <a:r>
              <a:rPr kumimoji="1" lang="en-US" altLang="ja-JP" sz="3200" dirty="0"/>
              <a:t>Differential diagnosis</a:t>
            </a:r>
          </a:p>
          <a:p>
            <a:pPr marL="514350" indent="-514350">
              <a:buFont typeface="+mj-lt"/>
              <a:buAutoNum type="arabicPeriod"/>
            </a:pPr>
            <a:r>
              <a:rPr lang="en-US" altLang="ja-JP" sz="3200" dirty="0"/>
              <a:t>Treatment plan</a:t>
            </a:r>
          </a:p>
          <a:p>
            <a:pPr marL="514350" indent="-514350">
              <a:buAutoNum type="arabicPeriod"/>
            </a:pPr>
            <a:r>
              <a:rPr lang="en-US" altLang="ja-JP" sz="3200" dirty="0">
                <a:ea typeface="HGｺﾞｼｯｸE"/>
              </a:rPr>
              <a:t>Reference</a:t>
            </a:r>
          </a:p>
        </p:txBody>
      </p:sp>
    </p:spTree>
    <p:extLst>
      <p:ext uri="{BB962C8B-B14F-4D97-AF65-F5344CB8AC3E}">
        <p14:creationId xmlns:p14="http://schemas.microsoft.com/office/powerpoint/2010/main" val="3372425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117E23-6CB9-117F-5340-1752DF150DAE}"/>
              </a:ext>
            </a:extLst>
          </p:cNvPr>
          <p:cNvSpPr>
            <a:spLocks noGrp="1"/>
          </p:cNvSpPr>
          <p:nvPr>
            <p:ph type="title"/>
          </p:nvPr>
        </p:nvSpPr>
        <p:spPr>
          <a:xfrm>
            <a:off x="2231136" y="511200"/>
            <a:ext cx="7729728" cy="720000"/>
          </a:xfrm>
        </p:spPr>
        <p:txBody>
          <a:bodyPr>
            <a:noAutofit/>
          </a:bodyPr>
          <a:lstStyle/>
          <a:p>
            <a:r>
              <a:rPr kumimoji="1" lang="en-US" altLang="ja-JP" sz="3200" b="1" dirty="0"/>
              <a:t>1. History </a:t>
            </a:r>
            <a:r>
              <a:rPr lang="en-US" altLang="ja-JP" sz="3200" b="1" dirty="0"/>
              <a:t>t</a:t>
            </a:r>
            <a:r>
              <a:rPr kumimoji="1" lang="en-US" altLang="ja-JP" sz="3200" b="1" dirty="0"/>
              <a:t>aking (1)</a:t>
            </a:r>
            <a:endParaRPr kumimoji="1" lang="ja-JP" altLang="en-US" sz="3200" b="1"/>
          </a:p>
        </p:txBody>
      </p:sp>
      <p:sp>
        <p:nvSpPr>
          <p:cNvPr id="3" name="コンテンツ プレースホルダー 2">
            <a:extLst>
              <a:ext uri="{FF2B5EF4-FFF2-40B4-BE49-F238E27FC236}">
                <a16:creationId xmlns:a16="http://schemas.microsoft.com/office/drawing/2014/main" id="{4CEC7F9A-AB5D-CB40-09D5-290BBC74F956}"/>
              </a:ext>
            </a:extLst>
          </p:cNvPr>
          <p:cNvSpPr>
            <a:spLocks noGrp="1"/>
          </p:cNvSpPr>
          <p:nvPr>
            <p:ph idx="1"/>
          </p:nvPr>
        </p:nvSpPr>
        <p:spPr>
          <a:xfrm>
            <a:off x="838200" y="1619437"/>
            <a:ext cx="10515600" cy="5238563"/>
          </a:xfrm>
        </p:spPr>
        <p:txBody>
          <a:bodyPr vert="horz" lIns="91440" tIns="45720" rIns="91440" bIns="45720" rtlCol="0" anchor="t">
            <a:normAutofit/>
          </a:bodyPr>
          <a:lstStyle/>
          <a:p>
            <a:r>
              <a:rPr kumimoji="1" lang="en-US" altLang="ja-JP" sz="3200" b="1" dirty="0">
                <a:solidFill>
                  <a:schemeClr val="tx1"/>
                </a:solidFill>
                <a:ea typeface="HGｺﾞｼｯｸE"/>
              </a:rPr>
              <a:t>Patient: </a:t>
            </a:r>
            <a:r>
              <a:rPr kumimoji="1" lang="en-US" altLang="ja-JP" sz="3200" dirty="0">
                <a:solidFill>
                  <a:schemeClr val="tx1"/>
                </a:solidFill>
                <a:ea typeface="HGｺﾞｼｯｸE"/>
              </a:rPr>
              <a:t>56</a:t>
            </a:r>
            <a:r>
              <a:rPr lang="en-US" altLang="ja-JP" sz="3200" dirty="0">
                <a:solidFill>
                  <a:schemeClr val="tx1"/>
                </a:solidFill>
                <a:ea typeface="HGｺﾞｼｯｸE"/>
              </a:rPr>
              <a:t>-year-old </a:t>
            </a:r>
            <a:r>
              <a:rPr kumimoji="1" lang="en-US" altLang="ja-JP" sz="3200" dirty="0">
                <a:solidFill>
                  <a:schemeClr val="tx1"/>
                </a:solidFill>
                <a:ea typeface="HGｺﾞｼｯｸE"/>
              </a:rPr>
              <a:t>woman</a:t>
            </a:r>
            <a:endParaRPr lang="en-US" altLang="ja-JP" sz="3200" dirty="0">
              <a:solidFill>
                <a:schemeClr val="tx1"/>
              </a:solidFill>
              <a:ea typeface="HGｺﾞｼｯｸE"/>
            </a:endParaRPr>
          </a:p>
          <a:p>
            <a:r>
              <a:rPr kumimoji="1" lang="en-US" altLang="ja-JP" sz="3200" b="1" dirty="0">
                <a:solidFill>
                  <a:schemeClr val="tx1"/>
                </a:solidFill>
              </a:rPr>
              <a:t>Chief Complaints (CC)</a:t>
            </a:r>
            <a:r>
              <a:rPr lang="en-US" altLang="ja-JP" sz="3200" b="1" dirty="0">
                <a:solidFill>
                  <a:schemeClr val="tx1"/>
                </a:solidFill>
              </a:rPr>
              <a:t>: </a:t>
            </a:r>
            <a:r>
              <a:rPr lang="en-US" altLang="ja-JP" sz="3200" dirty="0">
                <a:solidFill>
                  <a:schemeClr val="tx1"/>
                </a:solidFill>
              </a:rPr>
              <a:t>Acute abdominal pain</a:t>
            </a:r>
            <a:endParaRPr lang="en-US" altLang="ja-JP" sz="3200" dirty="0">
              <a:solidFill>
                <a:schemeClr val="tx1"/>
              </a:solidFill>
              <a:ea typeface="HGｺﾞｼｯｸE"/>
            </a:endParaRPr>
          </a:p>
          <a:p>
            <a:r>
              <a:rPr lang="en-US" altLang="ja-JP" sz="3200" b="1" dirty="0">
                <a:solidFill>
                  <a:schemeClr val="tx1"/>
                </a:solidFill>
              </a:rPr>
              <a:t>History of Present Illness (HPI):</a:t>
            </a:r>
          </a:p>
          <a:p>
            <a:pPr lvl="2">
              <a:buFont typeface="Wingdings" pitchFamily="2" charset="2"/>
              <a:buChar char="Ø"/>
            </a:pPr>
            <a:r>
              <a:rPr lang="en-US" altLang="ja-JP" sz="3200" dirty="0">
                <a:solidFill>
                  <a:schemeClr val="tx1"/>
                </a:solidFill>
                <a:ea typeface="HGｺﾞｼｯｸE"/>
              </a:rPr>
              <a:t> Developed a continuous pain in the upper abdomen.</a:t>
            </a:r>
          </a:p>
          <a:p>
            <a:pPr lvl="2">
              <a:buFont typeface="Wingdings" pitchFamily="2" charset="2"/>
              <a:buChar char="Ø"/>
            </a:pPr>
            <a:r>
              <a:rPr kumimoji="1" lang="en-US" altLang="ja-JP" sz="3200" dirty="0">
                <a:solidFill>
                  <a:schemeClr val="tx1"/>
                </a:solidFill>
                <a:ea typeface="HGｺﾞｼｯｸE"/>
              </a:rPr>
              <a:t> The pain has become pro</a:t>
            </a:r>
            <a:r>
              <a:rPr lang="en-US" altLang="ja-JP" sz="3200" dirty="0">
                <a:solidFill>
                  <a:schemeClr val="tx1"/>
                </a:solidFill>
                <a:ea typeface="HGｺﾞｼｯｸE"/>
              </a:rPr>
              <a:t>gressively more severe.</a:t>
            </a:r>
          </a:p>
          <a:p>
            <a:pPr lvl="2">
              <a:buFont typeface="Wingdings" pitchFamily="2" charset="2"/>
              <a:buChar char="Ø"/>
            </a:pPr>
            <a:r>
              <a:rPr kumimoji="1" lang="en-US" altLang="ja-JP" sz="3200" dirty="0">
                <a:solidFill>
                  <a:schemeClr val="tx1"/>
                </a:solidFill>
                <a:ea typeface="HGｺﾞｼｯｸE"/>
              </a:rPr>
              <a:t> The pain radiates into the back.</a:t>
            </a:r>
          </a:p>
          <a:p>
            <a:pPr lvl="2">
              <a:buFont typeface="Wingdings" pitchFamily="2" charset="2"/>
              <a:buChar char="Ø"/>
            </a:pPr>
            <a:r>
              <a:rPr lang="en-US" altLang="ja-JP" sz="3200" dirty="0">
                <a:solidFill>
                  <a:schemeClr val="tx1"/>
                </a:solidFill>
                <a:ea typeface="HGｺﾞｼｯｸE"/>
              </a:rPr>
              <a:t> Feels nauseated, </a:t>
            </a:r>
            <a:r>
              <a:rPr kumimoji="1" lang="en-US" altLang="ja-JP" sz="3200" dirty="0">
                <a:solidFill>
                  <a:schemeClr val="tx1"/>
                </a:solidFill>
                <a:ea typeface="HGｺﾞｼｯｸE"/>
              </a:rPr>
              <a:t>alternately hot and cold.</a:t>
            </a:r>
          </a:p>
        </p:txBody>
      </p:sp>
      <p:sp>
        <p:nvSpPr>
          <p:cNvPr id="4" name="テキスト ボックス 3">
            <a:extLst>
              <a:ext uri="{FF2B5EF4-FFF2-40B4-BE49-F238E27FC236}">
                <a16:creationId xmlns:a16="http://schemas.microsoft.com/office/drawing/2014/main" id="{0FF20367-085A-E1DD-B6C3-B8C9B663063C}"/>
              </a:ext>
            </a:extLst>
          </p:cNvPr>
          <p:cNvSpPr txBox="1"/>
          <p:nvPr/>
        </p:nvSpPr>
        <p:spPr>
          <a:xfrm>
            <a:off x="981307" y="-802888"/>
            <a:ext cx="184731" cy="369332"/>
          </a:xfrm>
          <a:prstGeom prst="rect">
            <a:avLst/>
          </a:prstGeom>
          <a:noFill/>
        </p:spPr>
        <p:txBody>
          <a:bodyPr wrap="none" rtlCol="0">
            <a:spAutoFit/>
          </a:bodyPr>
          <a:lstStyle/>
          <a:p>
            <a:endParaRPr kumimoji="1" lang="ja-JP" altLang="en-US"/>
          </a:p>
        </p:txBody>
      </p:sp>
    </p:spTree>
    <p:extLst>
      <p:ext uri="{BB962C8B-B14F-4D97-AF65-F5344CB8AC3E}">
        <p14:creationId xmlns:p14="http://schemas.microsoft.com/office/powerpoint/2010/main" val="1782949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C7DAD1-D3F0-FF40-27CA-3384BF9A0784}"/>
              </a:ext>
            </a:extLst>
          </p:cNvPr>
          <p:cNvSpPr>
            <a:spLocks noGrp="1"/>
          </p:cNvSpPr>
          <p:nvPr>
            <p:ph type="title"/>
          </p:nvPr>
        </p:nvSpPr>
        <p:spPr>
          <a:xfrm>
            <a:off x="2231136" y="511200"/>
            <a:ext cx="7729728" cy="718496"/>
          </a:xfrm>
        </p:spPr>
        <p:txBody>
          <a:bodyPr>
            <a:noAutofit/>
          </a:bodyPr>
          <a:lstStyle/>
          <a:p>
            <a:r>
              <a:rPr kumimoji="1" lang="en-US" altLang="ja-JP" sz="3200" b="1"/>
              <a:t>1. History</a:t>
            </a:r>
            <a:r>
              <a:rPr lang="en-US" altLang="ja-JP" sz="3200" b="1"/>
              <a:t> taking (2)</a:t>
            </a:r>
            <a:endParaRPr kumimoji="1" lang="ja-JP" altLang="en-US" sz="3200" b="1"/>
          </a:p>
        </p:txBody>
      </p:sp>
      <p:sp>
        <p:nvSpPr>
          <p:cNvPr id="3" name="コンテンツ プレースホルダー 2">
            <a:extLst>
              <a:ext uri="{FF2B5EF4-FFF2-40B4-BE49-F238E27FC236}">
                <a16:creationId xmlns:a16="http://schemas.microsoft.com/office/drawing/2014/main" id="{21C631B8-E809-75C7-E8EA-06B10F2E32B5}"/>
              </a:ext>
            </a:extLst>
          </p:cNvPr>
          <p:cNvSpPr>
            <a:spLocks noGrp="1"/>
          </p:cNvSpPr>
          <p:nvPr>
            <p:ph idx="1"/>
          </p:nvPr>
        </p:nvSpPr>
        <p:spPr>
          <a:xfrm>
            <a:off x="851847" y="1579965"/>
            <a:ext cx="10959353" cy="4885726"/>
          </a:xfrm>
        </p:spPr>
        <p:txBody>
          <a:bodyPr>
            <a:noAutofit/>
          </a:bodyPr>
          <a:lstStyle/>
          <a:p>
            <a:r>
              <a:rPr lang="en-US" altLang="ja-JP" sz="3200" b="1" dirty="0"/>
              <a:t>Past Medical History (PMH): </a:t>
            </a:r>
            <a:br>
              <a:rPr lang="en-US" altLang="ja-JP" sz="3200" b="1" dirty="0"/>
            </a:br>
            <a:r>
              <a:rPr lang="en-US" altLang="ja-JP" sz="3200" dirty="0"/>
              <a:t>Duodenal ulcer five years ago,  which was treated with Helicobacter Eradication Therapy.</a:t>
            </a:r>
          </a:p>
          <a:p>
            <a:pPr marL="0" indent="0">
              <a:buNone/>
            </a:pPr>
            <a:endParaRPr lang="en-US" altLang="ja-JP" sz="3200" dirty="0"/>
          </a:p>
          <a:p>
            <a:pPr>
              <a:lnSpc>
                <a:spcPct val="100000"/>
              </a:lnSpc>
            </a:pPr>
            <a:r>
              <a:rPr lang="en-US" altLang="ja-JP" sz="3200" b="1" dirty="0"/>
              <a:t>Social History (SH): </a:t>
            </a:r>
          </a:p>
          <a:p>
            <a:pPr lvl="2">
              <a:buFont typeface="Wingdings" pitchFamily="2" charset="2"/>
              <a:buChar char="Ø"/>
            </a:pPr>
            <a:r>
              <a:rPr lang="en-US" altLang="ja-JP" sz="3000" b="1" dirty="0"/>
              <a:t> </a:t>
            </a:r>
            <a:r>
              <a:rPr lang="en-US" altLang="ja-JP" sz="3000" dirty="0"/>
              <a:t>15 cigarettes per day.</a:t>
            </a:r>
          </a:p>
          <a:p>
            <a:pPr lvl="2">
              <a:buFont typeface="Wingdings" pitchFamily="2" charset="2"/>
              <a:buChar char="Ø"/>
            </a:pPr>
            <a:r>
              <a:rPr lang="en-US" altLang="ja-JP" sz="3200" dirty="0"/>
              <a:t> Shares a bottle of wine each evening with her husband.</a:t>
            </a:r>
          </a:p>
        </p:txBody>
      </p:sp>
    </p:spTree>
    <p:extLst>
      <p:ext uri="{BB962C8B-B14F-4D97-AF65-F5344CB8AC3E}">
        <p14:creationId xmlns:p14="http://schemas.microsoft.com/office/powerpoint/2010/main" val="3606691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044B1E-863D-6858-E430-2753445F24D9}"/>
              </a:ext>
            </a:extLst>
          </p:cNvPr>
          <p:cNvSpPr>
            <a:spLocks noGrp="1"/>
          </p:cNvSpPr>
          <p:nvPr>
            <p:ph type="title"/>
          </p:nvPr>
        </p:nvSpPr>
        <p:spPr>
          <a:xfrm>
            <a:off x="2231136" y="511200"/>
            <a:ext cx="7729728" cy="720000"/>
          </a:xfrm>
        </p:spPr>
        <p:txBody>
          <a:bodyPr>
            <a:normAutofit fontScale="90000"/>
          </a:bodyPr>
          <a:lstStyle/>
          <a:p>
            <a:r>
              <a:rPr kumimoji="1" lang="en-US" altLang="ja-JP" sz="3600" b="1" dirty="0"/>
              <a:t>2. Physical examinations</a:t>
            </a:r>
            <a:endParaRPr kumimoji="1" lang="ja-JP" altLang="en-US" sz="3600" b="1"/>
          </a:p>
        </p:txBody>
      </p:sp>
      <p:sp>
        <p:nvSpPr>
          <p:cNvPr id="3" name="コンテンツ プレースホルダー 2">
            <a:extLst>
              <a:ext uri="{FF2B5EF4-FFF2-40B4-BE49-F238E27FC236}">
                <a16:creationId xmlns:a16="http://schemas.microsoft.com/office/drawing/2014/main" id="{25CEFB2F-0A2E-2294-AC67-C7C5CF458996}"/>
              </a:ext>
            </a:extLst>
          </p:cNvPr>
          <p:cNvSpPr>
            <a:spLocks noGrp="1"/>
          </p:cNvSpPr>
          <p:nvPr>
            <p:ph idx="1"/>
          </p:nvPr>
        </p:nvSpPr>
        <p:spPr>
          <a:xfrm>
            <a:off x="527997" y="1283866"/>
            <a:ext cx="11536623" cy="4762822"/>
          </a:xfrm>
        </p:spPr>
        <p:txBody>
          <a:bodyPr>
            <a:noAutofit/>
          </a:bodyPr>
          <a:lstStyle/>
          <a:p>
            <a:r>
              <a:rPr kumimoji="1" lang="en-US" altLang="ja-JP" sz="3200" b="1" dirty="0">
                <a:solidFill>
                  <a:schemeClr val="tx1"/>
                </a:solidFill>
              </a:rPr>
              <a:t>General appearance (GA</a:t>
            </a:r>
            <a:r>
              <a:rPr kumimoji="1" lang="ja-JP" altLang="en-US" sz="3200" b="1">
                <a:solidFill>
                  <a:schemeClr val="tx1"/>
                </a:solidFill>
              </a:rPr>
              <a:t>）</a:t>
            </a:r>
            <a:r>
              <a:rPr kumimoji="1" lang="en-US" altLang="ja-JP" sz="3200" b="1" dirty="0">
                <a:solidFill>
                  <a:schemeClr val="tx1"/>
                </a:solidFill>
              </a:rPr>
              <a:t>: </a:t>
            </a:r>
            <a:r>
              <a:rPr lang="en-US" altLang="ja-JP" sz="3200" dirty="0">
                <a:solidFill>
                  <a:schemeClr val="tx1"/>
                </a:solidFill>
              </a:rPr>
              <a:t>Unwell and dehydrated</a:t>
            </a:r>
            <a:r>
              <a:rPr kumimoji="1" lang="en-US" altLang="ja-JP" sz="3200" dirty="0">
                <a:solidFill>
                  <a:schemeClr val="tx1"/>
                </a:solidFill>
              </a:rPr>
              <a:t>.</a:t>
            </a:r>
          </a:p>
          <a:p>
            <a:r>
              <a:rPr lang="en-US" altLang="ja-JP" sz="3200" b="1" dirty="0">
                <a:solidFill>
                  <a:schemeClr val="tx1"/>
                </a:solidFill>
              </a:rPr>
              <a:t>Vital Signs (VS):  </a:t>
            </a:r>
            <a:r>
              <a:rPr lang="en-US" altLang="ja-JP" sz="3200" dirty="0">
                <a:solidFill>
                  <a:schemeClr val="tx1"/>
                </a:solidFill>
              </a:rPr>
              <a:t>BT 38.5</a:t>
            </a:r>
            <a:r>
              <a:rPr lang="ja-JP" altLang="en-US" sz="3200">
                <a:solidFill>
                  <a:schemeClr val="tx1"/>
                </a:solidFill>
              </a:rPr>
              <a:t>℃</a:t>
            </a:r>
            <a:r>
              <a:rPr lang="en-US" altLang="ja-JP" sz="3200" dirty="0">
                <a:solidFill>
                  <a:schemeClr val="tx1"/>
                </a:solidFill>
              </a:rPr>
              <a:t>, BP 124/76 mmHg, PR </a:t>
            </a:r>
            <a:r>
              <a:rPr kumimoji="1" lang="en-US" altLang="ja-JP" sz="3200" dirty="0">
                <a:solidFill>
                  <a:schemeClr val="tx1"/>
                </a:solidFill>
              </a:rPr>
              <a:t>108/min</a:t>
            </a:r>
            <a:r>
              <a:rPr lang="en-US" altLang="ja-JP" sz="3200" dirty="0">
                <a:solidFill>
                  <a:schemeClr val="tx1"/>
                </a:solidFill>
              </a:rPr>
              <a:t>.</a:t>
            </a:r>
          </a:p>
          <a:p>
            <a:r>
              <a:rPr kumimoji="1" lang="en-US" altLang="ja-JP" sz="3200" b="1" dirty="0">
                <a:solidFill>
                  <a:schemeClr val="tx1"/>
                </a:solidFill>
              </a:rPr>
              <a:t>Weight: </a:t>
            </a:r>
            <a:r>
              <a:rPr kumimoji="1" lang="en-US" altLang="ja-JP" sz="3200" dirty="0">
                <a:solidFill>
                  <a:schemeClr val="tx1"/>
                </a:solidFill>
              </a:rPr>
              <a:t>115 kg.</a:t>
            </a:r>
          </a:p>
          <a:p>
            <a:r>
              <a:rPr kumimoji="1" lang="en-US" altLang="ja-JP" sz="3200" b="1" dirty="0">
                <a:solidFill>
                  <a:schemeClr val="tx1"/>
                </a:solidFill>
              </a:rPr>
              <a:t>Cardiovascular Exam: </a:t>
            </a:r>
            <a:r>
              <a:rPr kumimoji="1" lang="en-US" altLang="ja-JP" sz="3200" dirty="0">
                <a:solidFill>
                  <a:schemeClr val="tx1"/>
                </a:solidFill>
              </a:rPr>
              <a:t>Normal.</a:t>
            </a:r>
            <a:endParaRPr lang="en-US" altLang="ja-JP" sz="3200" dirty="0">
              <a:solidFill>
                <a:schemeClr val="tx1"/>
              </a:solidFill>
            </a:endParaRPr>
          </a:p>
          <a:p>
            <a:r>
              <a:rPr kumimoji="1" lang="en-US" altLang="ja-JP" sz="3200" b="1" dirty="0">
                <a:solidFill>
                  <a:schemeClr val="tx1"/>
                </a:solidFill>
              </a:rPr>
              <a:t>Respiratory Exam: </a:t>
            </a:r>
            <a:r>
              <a:rPr lang="en-US" altLang="ja-JP" sz="3200" dirty="0">
                <a:solidFill>
                  <a:schemeClr val="tx1"/>
                </a:solidFill>
              </a:rPr>
              <a:t>N</a:t>
            </a:r>
            <a:r>
              <a:rPr kumimoji="1" lang="en-US" altLang="ja-JP" sz="3200" dirty="0">
                <a:solidFill>
                  <a:schemeClr val="tx1"/>
                </a:solidFill>
              </a:rPr>
              <a:t>ormal.</a:t>
            </a:r>
          </a:p>
          <a:p>
            <a:r>
              <a:rPr kumimoji="1" lang="en-US" altLang="ja-JP" sz="3200" b="1" dirty="0">
                <a:solidFill>
                  <a:schemeClr val="tx1"/>
                </a:solidFill>
              </a:rPr>
              <a:t>Abdominal Exam: </a:t>
            </a:r>
          </a:p>
          <a:p>
            <a:pPr>
              <a:buFont typeface="Wingdings" pitchFamily="2" charset="2"/>
              <a:buChar char="Ø"/>
            </a:pPr>
            <a:r>
              <a:rPr lang="en-US" altLang="ja-JP" sz="3200" b="1" dirty="0">
                <a:solidFill>
                  <a:schemeClr val="tx1"/>
                </a:solidFill>
              </a:rPr>
              <a:t> </a:t>
            </a:r>
            <a:r>
              <a:rPr lang="en-US" altLang="ja-JP" sz="3200" dirty="0">
                <a:solidFill>
                  <a:schemeClr val="tx1"/>
                </a:solidFill>
              </a:rPr>
              <a:t>tenderness in RUQ (right upper quadrant)</a:t>
            </a:r>
            <a:r>
              <a:rPr kumimoji="1" lang="en-US" altLang="ja-JP" sz="3200" dirty="0">
                <a:solidFill>
                  <a:schemeClr val="tx1"/>
                </a:solidFill>
              </a:rPr>
              <a:t> and epigastrium</a:t>
            </a:r>
            <a:r>
              <a:rPr lang="en-US" altLang="ja-JP" sz="3200" dirty="0">
                <a:solidFill>
                  <a:schemeClr val="tx1"/>
                </a:solidFill>
              </a:rPr>
              <a:t> </a:t>
            </a:r>
            <a:r>
              <a:rPr kumimoji="1" lang="en-US" altLang="ja-JP" sz="3200" dirty="0">
                <a:solidFill>
                  <a:schemeClr val="tx1"/>
                </a:solidFill>
              </a:rPr>
              <a:t>with    guarding and rebound tenderness</a:t>
            </a:r>
            <a:endParaRPr lang="en-US" altLang="ja-JP" sz="3200" dirty="0">
              <a:solidFill>
                <a:schemeClr val="tx1"/>
              </a:solidFill>
            </a:endParaRPr>
          </a:p>
          <a:p>
            <a:pPr>
              <a:buFont typeface="Wingdings" pitchFamily="2" charset="2"/>
              <a:buChar char="Ø"/>
            </a:pPr>
            <a:r>
              <a:rPr kumimoji="1" lang="en-US" altLang="ja-JP" sz="3200" dirty="0">
                <a:solidFill>
                  <a:schemeClr val="tx1"/>
                </a:solidFill>
              </a:rPr>
              <a:t> bowel sounds: sparse (hypoactive BS)</a:t>
            </a:r>
          </a:p>
        </p:txBody>
      </p:sp>
    </p:spTree>
    <p:extLst>
      <p:ext uri="{BB962C8B-B14F-4D97-AF65-F5344CB8AC3E}">
        <p14:creationId xmlns:p14="http://schemas.microsoft.com/office/powerpoint/2010/main" val="3417012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E050D0-9E7A-D474-2D76-1B3DA1176DF3}"/>
              </a:ext>
            </a:extLst>
          </p:cNvPr>
          <p:cNvSpPr>
            <a:spLocks noGrp="1"/>
          </p:cNvSpPr>
          <p:nvPr>
            <p:ph type="title"/>
          </p:nvPr>
        </p:nvSpPr>
        <p:spPr>
          <a:xfrm>
            <a:off x="2231136" y="511200"/>
            <a:ext cx="7729728" cy="720000"/>
          </a:xfrm>
        </p:spPr>
        <p:txBody>
          <a:bodyPr>
            <a:noAutofit/>
          </a:bodyPr>
          <a:lstStyle/>
          <a:p>
            <a:r>
              <a:rPr kumimoji="1" lang="en-US" altLang="ja-JP" sz="3200" b="1" dirty="0"/>
              <a:t>3. Test </a:t>
            </a:r>
            <a:r>
              <a:rPr kumimoji="1" lang="en-US" altLang="ja-JP" sz="3200" b="1" dirty="0" err="1"/>
              <a:t>resultS</a:t>
            </a:r>
            <a:r>
              <a:rPr kumimoji="1" lang="ja-JP" altLang="en-US" sz="3200" b="1"/>
              <a:t>：</a:t>
            </a:r>
            <a:r>
              <a:rPr kumimoji="1" lang="en-US" altLang="ja-JP" sz="3200" b="1" dirty="0"/>
              <a:t>lab tests</a:t>
            </a:r>
            <a:endParaRPr kumimoji="1" lang="ja-JP" altLang="en-US" sz="3200" b="1"/>
          </a:p>
        </p:txBody>
      </p:sp>
      <p:sp>
        <p:nvSpPr>
          <p:cNvPr id="3" name="コンテンツ プレースホルダー 2">
            <a:extLst>
              <a:ext uri="{FF2B5EF4-FFF2-40B4-BE49-F238E27FC236}">
                <a16:creationId xmlns:a16="http://schemas.microsoft.com/office/drawing/2014/main" id="{770C768A-5BEF-0D2F-BFFF-E7AB5F49CFA0}"/>
              </a:ext>
            </a:extLst>
          </p:cNvPr>
          <p:cNvSpPr txBox="1">
            <a:spLocks/>
          </p:cNvSpPr>
          <p:nvPr/>
        </p:nvSpPr>
        <p:spPr>
          <a:xfrm>
            <a:off x="838200" y="1321762"/>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a:solidFill>
                <a:srgbClr val="FF0000"/>
              </a:solidFill>
            </a:endParaRPr>
          </a:p>
        </p:txBody>
      </p:sp>
      <p:sp>
        <p:nvSpPr>
          <p:cNvPr id="4" name="コンテンツ プレースホルダー 2">
            <a:extLst>
              <a:ext uri="{FF2B5EF4-FFF2-40B4-BE49-F238E27FC236}">
                <a16:creationId xmlns:a16="http://schemas.microsoft.com/office/drawing/2014/main" id="{B7B9285B-1B21-58D7-8E0C-E69EF3DD18D8}"/>
              </a:ext>
            </a:extLst>
          </p:cNvPr>
          <p:cNvSpPr txBox="1">
            <a:spLocks/>
          </p:cNvSpPr>
          <p:nvPr/>
        </p:nvSpPr>
        <p:spPr>
          <a:xfrm>
            <a:off x="1462668" y="1510328"/>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b="1">
              <a:solidFill>
                <a:srgbClr val="FF0000"/>
              </a:solidFill>
            </a:endParaRPr>
          </a:p>
        </p:txBody>
      </p:sp>
      <p:sp>
        <p:nvSpPr>
          <p:cNvPr id="13" name="コンテンツ プレースホルダー 2">
            <a:extLst>
              <a:ext uri="{FF2B5EF4-FFF2-40B4-BE49-F238E27FC236}">
                <a16:creationId xmlns:a16="http://schemas.microsoft.com/office/drawing/2014/main" id="{2019197B-B9CA-806D-BDE9-ED7C79375DEA}"/>
              </a:ext>
            </a:extLst>
          </p:cNvPr>
          <p:cNvSpPr>
            <a:spLocks noGrp="1"/>
          </p:cNvSpPr>
          <p:nvPr>
            <p:ph idx="1"/>
          </p:nvPr>
        </p:nvSpPr>
        <p:spPr>
          <a:xfrm>
            <a:off x="947382" y="1276154"/>
            <a:ext cx="11128918" cy="5581846"/>
          </a:xfrm>
        </p:spPr>
        <p:txBody>
          <a:bodyPr vert="horz" lIns="91440" tIns="45720" rIns="91440" bIns="45720" numCol="2" spcCol="0" rtlCol="0" anchor="t">
            <a:noAutofit/>
          </a:bodyPr>
          <a:lstStyle/>
          <a:p>
            <a:pPr marL="0" indent="0">
              <a:buNone/>
            </a:pPr>
            <a:r>
              <a:rPr kumimoji="1" lang="en-US" altLang="ja-JP" sz="3200" b="1" dirty="0">
                <a:solidFill>
                  <a:schemeClr val="tx1"/>
                </a:solidFill>
                <a:ea typeface="HGｺﾞｼｯｸE"/>
              </a:rPr>
              <a:t>&lt;Complete blood count&gt;</a:t>
            </a:r>
          </a:p>
          <a:p>
            <a:pPr marL="0" indent="0">
              <a:buNone/>
            </a:pPr>
            <a:r>
              <a:rPr kumimoji="1" lang="en-US" altLang="ja-JP" sz="3200" dirty="0">
                <a:solidFill>
                  <a:srgbClr val="FF0000"/>
                </a:solidFill>
                <a:ea typeface="HGｺﾞｼｯｸE"/>
              </a:rPr>
              <a:t>WBC 19.8×10</a:t>
            </a:r>
            <a:r>
              <a:rPr kumimoji="1" lang="en-US" altLang="ja-JP" sz="3200" baseline="30000" dirty="0">
                <a:solidFill>
                  <a:srgbClr val="FF0000"/>
                </a:solidFill>
                <a:ea typeface="HGｺﾞｼｯｸE"/>
              </a:rPr>
              <a:t>9</a:t>
            </a:r>
            <a:r>
              <a:rPr kumimoji="1" lang="en-US" altLang="ja-JP" sz="3200" dirty="0">
                <a:solidFill>
                  <a:srgbClr val="FF0000"/>
                </a:solidFill>
                <a:ea typeface="HGｺﾞｼｯｸE"/>
              </a:rPr>
              <a:t>/L</a:t>
            </a:r>
            <a:endParaRPr lang="en-US" altLang="ja-JP" sz="3200" dirty="0">
              <a:solidFill>
                <a:schemeClr val="tx1"/>
              </a:solidFill>
              <a:ea typeface="HGｺﾞｼｯｸE"/>
            </a:endParaRPr>
          </a:p>
          <a:p>
            <a:pPr marL="0" indent="0">
              <a:buNone/>
            </a:pPr>
            <a:r>
              <a:rPr lang="en-US" altLang="ja-JP" sz="3200" dirty="0">
                <a:solidFill>
                  <a:schemeClr val="tx1"/>
                </a:solidFill>
                <a:ea typeface="HGｺﾞｼｯｸE"/>
              </a:rPr>
              <a:t>Hgb 14.7g/dL</a:t>
            </a:r>
          </a:p>
          <a:p>
            <a:pPr marL="0" indent="0">
              <a:buNone/>
            </a:pPr>
            <a:r>
              <a:rPr lang="en-US" altLang="ja-JP" sz="3200" dirty="0" err="1">
                <a:solidFill>
                  <a:schemeClr val="tx1"/>
                </a:solidFill>
                <a:ea typeface="HGｺﾞｼｯｸE"/>
              </a:rPr>
              <a:t>Plt</a:t>
            </a:r>
            <a:r>
              <a:rPr lang="en-US" altLang="ja-JP" sz="3200" dirty="0">
                <a:solidFill>
                  <a:schemeClr val="tx1"/>
                </a:solidFill>
                <a:ea typeface="HGｺﾞｼｯｸE"/>
              </a:rPr>
              <a:t> 239</a:t>
            </a:r>
            <a:r>
              <a:rPr kumimoji="1" lang="en-US" altLang="ja-JP" sz="3200" dirty="0">
                <a:solidFill>
                  <a:schemeClr val="tx1"/>
                </a:solidFill>
                <a:ea typeface="HGｺﾞｼｯｸE"/>
              </a:rPr>
              <a:t>×10</a:t>
            </a:r>
            <a:r>
              <a:rPr kumimoji="1" lang="en-US" altLang="ja-JP" sz="3200" baseline="30000" dirty="0">
                <a:solidFill>
                  <a:schemeClr val="tx1"/>
                </a:solidFill>
                <a:ea typeface="HGｺﾞｼｯｸE"/>
              </a:rPr>
              <a:t>9</a:t>
            </a:r>
            <a:r>
              <a:rPr kumimoji="1" lang="en-US" altLang="ja-JP" sz="3200" dirty="0">
                <a:solidFill>
                  <a:schemeClr val="tx1"/>
                </a:solidFill>
                <a:ea typeface="HGｺﾞｼｯｸE"/>
              </a:rPr>
              <a:t>/L</a:t>
            </a:r>
            <a:endParaRPr lang="en-US" altLang="ja-JP" sz="3200" b="1" dirty="0">
              <a:solidFill>
                <a:schemeClr val="tx1"/>
              </a:solidFill>
              <a:ea typeface="HGｺﾞｼｯｸE"/>
            </a:endParaRPr>
          </a:p>
          <a:p>
            <a:pPr marL="0" indent="0">
              <a:buNone/>
            </a:pPr>
            <a:r>
              <a:rPr lang="en-US" altLang="ja-JP" sz="3200" b="1" dirty="0">
                <a:solidFill>
                  <a:schemeClr val="tx1"/>
                </a:solidFill>
                <a:ea typeface="HGｺﾞｼｯｸE"/>
              </a:rPr>
              <a:t>&lt;Chemistry&gt;</a:t>
            </a:r>
          </a:p>
          <a:p>
            <a:pPr marL="0" indent="0">
              <a:buNone/>
            </a:pPr>
            <a:r>
              <a:rPr kumimoji="1" lang="en-US" altLang="ja-JP" sz="3200" dirty="0">
                <a:solidFill>
                  <a:schemeClr val="tx1"/>
                </a:solidFill>
                <a:ea typeface="HGｺﾞｼｯｸE"/>
              </a:rPr>
              <a:t>Na 137 mmol/L</a:t>
            </a:r>
            <a:endParaRPr lang="en-US" altLang="ja-JP" sz="3200" dirty="0">
              <a:solidFill>
                <a:schemeClr val="tx1"/>
              </a:solidFill>
              <a:ea typeface="HGｺﾞｼｯｸE"/>
            </a:endParaRPr>
          </a:p>
          <a:p>
            <a:pPr marL="0" indent="0">
              <a:buNone/>
            </a:pPr>
            <a:r>
              <a:rPr lang="en-US" altLang="ja-JP" sz="3200" dirty="0">
                <a:solidFill>
                  <a:schemeClr val="tx1"/>
                </a:solidFill>
                <a:ea typeface="HGｺﾞｼｯｸE"/>
              </a:rPr>
              <a:t>K4.8 mmol/L</a:t>
            </a:r>
          </a:p>
          <a:p>
            <a:pPr marL="0" indent="0">
              <a:buNone/>
            </a:pPr>
            <a:r>
              <a:rPr kumimoji="1" lang="en-US" altLang="ja-JP" sz="3200" dirty="0">
                <a:solidFill>
                  <a:srgbClr val="FF0000"/>
                </a:solidFill>
                <a:ea typeface="HGｺﾞｼｯｸE"/>
              </a:rPr>
              <a:t>BUN 8.6mmol/L</a:t>
            </a:r>
            <a:endParaRPr lang="en-US" altLang="ja-JP" sz="3200" dirty="0">
              <a:solidFill>
                <a:srgbClr val="FF0000"/>
              </a:solidFill>
              <a:ea typeface="HGｺﾞｼｯｸE"/>
            </a:endParaRPr>
          </a:p>
          <a:p>
            <a:pPr marL="0" indent="0">
              <a:buNone/>
            </a:pPr>
            <a:r>
              <a:rPr lang="en-US" altLang="ja-JP" sz="3200" dirty="0">
                <a:solidFill>
                  <a:schemeClr val="tx1"/>
                </a:solidFill>
                <a:ea typeface="HGｺﾞｼｯｸE"/>
              </a:rPr>
              <a:t>Cr 116μmol/L</a:t>
            </a:r>
            <a:endParaRPr kumimoji="1" lang="en-US" altLang="ja-JP" sz="3200" b="1" dirty="0">
              <a:solidFill>
                <a:schemeClr val="tx1"/>
              </a:solidFill>
              <a:ea typeface="HGｺﾞｼｯｸE"/>
            </a:endParaRPr>
          </a:p>
          <a:p>
            <a:pPr marL="0" indent="0">
              <a:buNone/>
            </a:pPr>
            <a:r>
              <a:rPr kumimoji="1" lang="en-US" altLang="ja-JP" sz="3200" b="1" dirty="0">
                <a:solidFill>
                  <a:schemeClr val="tx1"/>
                </a:solidFill>
                <a:ea typeface="HGｺﾞｼｯｸE"/>
              </a:rPr>
              <a:t>&lt;Liver Function Tests&gt;</a:t>
            </a:r>
            <a:endParaRPr lang="en-US" altLang="ja-JP" sz="3200" b="1" dirty="0">
              <a:solidFill>
                <a:schemeClr val="tx1"/>
              </a:solidFill>
              <a:ea typeface="HGｺﾞｼｯｸE"/>
            </a:endParaRPr>
          </a:p>
          <a:p>
            <a:pPr marL="0" indent="0">
              <a:buNone/>
            </a:pPr>
            <a:r>
              <a:rPr kumimoji="1" lang="en-US" altLang="ja-JP" sz="3200" dirty="0">
                <a:solidFill>
                  <a:srgbClr val="FF0000"/>
                </a:solidFill>
                <a:ea typeface="HGｺﾞｼｯｸE"/>
              </a:rPr>
              <a:t>Bil</a:t>
            </a:r>
            <a:r>
              <a:rPr lang="en-US" altLang="ja-JP" sz="3200" dirty="0">
                <a:solidFill>
                  <a:srgbClr val="FF0000"/>
                </a:solidFill>
                <a:ea typeface="HGｺﾞｼｯｸE"/>
              </a:rPr>
              <a:t> 19μmol</a:t>
            </a:r>
            <a:r>
              <a:rPr kumimoji="1" lang="en-US" altLang="ja-JP" sz="3200" dirty="0">
                <a:solidFill>
                  <a:srgbClr val="FF0000"/>
                </a:solidFill>
                <a:ea typeface="HGｺﾞｼｯｸE"/>
              </a:rPr>
              <a:t>/L</a:t>
            </a:r>
            <a:endParaRPr lang="en-US" altLang="ja-JP" sz="3200" dirty="0">
              <a:solidFill>
                <a:srgbClr val="FF0000"/>
              </a:solidFill>
              <a:ea typeface="HGｺﾞｼｯｸE"/>
            </a:endParaRPr>
          </a:p>
          <a:p>
            <a:pPr marL="0" indent="0">
              <a:buNone/>
            </a:pPr>
            <a:r>
              <a:rPr lang="en-US" altLang="ja-JP" sz="3200" dirty="0">
                <a:solidFill>
                  <a:schemeClr val="tx1"/>
                </a:solidFill>
                <a:ea typeface="HGｺﾞｼｯｸE"/>
              </a:rPr>
              <a:t>ALP 58 IU/L</a:t>
            </a:r>
          </a:p>
          <a:p>
            <a:pPr marL="0" indent="0">
              <a:buNone/>
            </a:pPr>
            <a:r>
              <a:rPr kumimoji="1" lang="en-US" altLang="ja-JP" sz="3200" dirty="0">
                <a:solidFill>
                  <a:srgbClr val="FF0000"/>
                </a:solidFill>
                <a:ea typeface="HGｺﾞｼｯｸE"/>
              </a:rPr>
              <a:t>ALT 67 IU/L</a:t>
            </a:r>
            <a:endParaRPr lang="en-US" altLang="ja-JP" sz="3200" dirty="0">
              <a:solidFill>
                <a:srgbClr val="FF0000"/>
              </a:solidFill>
              <a:ea typeface="HGｺﾞｼｯｸE"/>
            </a:endParaRPr>
          </a:p>
          <a:p>
            <a:pPr marL="0" indent="0">
              <a:buNone/>
            </a:pPr>
            <a:r>
              <a:rPr lang="el-GR" altLang="ja-JP" sz="3200" dirty="0">
                <a:solidFill>
                  <a:srgbClr val="FF0000"/>
                </a:solidFill>
                <a:latin typeface="Corbel"/>
                <a:ea typeface="HGｺﾞｼｯｸE"/>
              </a:rPr>
              <a:t>γ</a:t>
            </a:r>
            <a:r>
              <a:rPr lang="en-US" altLang="ja-JP" sz="3200" dirty="0">
                <a:solidFill>
                  <a:srgbClr val="FF0000"/>
                </a:solidFill>
                <a:ea typeface="HGｺﾞｼｯｸE"/>
              </a:rPr>
              <a:t>-GTP 72 IU/L</a:t>
            </a:r>
          </a:p>
          <a:p>
            <a:pPr marL="0" indent="0">
              <a:buNone/>
            </a:pPr>
            <a:r>
              <a:rPr lang="en-US" altLang="ja-JP" sz="3200" dirty="0">
                <a:solidFill>
                  <a:srgbClr val="FF0000"/>
                </a:solidFill>
                <a:ea typeface="HGｺﾞｼｯｸE"/>
              </a:rPr>
              <a:t>CRP 256 mg/L</a:t>
            </a:r>
          </a:p>
        </p:txBody>
      </p:sp>
    </p:spTree>
    <p:extLst>
      <p:ext uri="{BB962C8B-B14F-4D97-AF65-F5344CB8AC3E}">
        <p14:creationId xmlns:p14="http://schemas.microsoft.com/office/powerpoint/2010/main" val="1995855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E050D0-9E7A-D474-2D76-1B3DA1176DF3}"/>
              </a:ext>
            </a:extLst>
          </p:cNvPr>
          <p:cNvSpPr>
            <a:spLocks noGrp="1"/>
          </p:cNvSpPr>
          <p:nvPr>
            <p:ph type="title"/>
          </p:nvPr>
        </p:nvSpPr>
        <p:spPr>
          <a:xfrm>
            <a:off x="1552807" y="511200"/>
            <a:ext cx="9086385" cy="718353"/>
          </a:xfrm>
        </p:spPr>
        <p:txBody>
          <a:bodyPr>
            <a:noAutofit/>
          </a:bodyPr>
          <a:lstStyle/>
          <a:p>
            <a:r>
              <a:rPr kumimoji="1" lang="en-US" altLang="ja-JP" sz="3200" b="1" dirty="0"/>
              <a:t>3. Test </a:t>
            </a:r>
            <a:r>
              <a:rPr kumimoji="1" lang="en-US" altLang="ja-JP" sz="3200" b="1" dirty="0" err="1"/>
              <a:t>resultS</a:t>
            </a:r>
            <a:r>
              <a:rPr kumimoji="1" lang="ja-JP" altLang="en-US" sz="3200" b="1"/>
              <a:t>：</a:t>
            </a:r>
            <a:r>
              <a:rPr kumimoji="1" lang="en-US" altLang="ja-JP" sz="3200" b="1" dirty="0"/>
              <a:t>abdominal X-ray</a:t>
            </a:r>
            <a:endParaRPr kumimoji="1" lang="ja-JP" altLang="en-US" sz="3200" b="1"/>
          </a:p>
        </p:txBody>
      </p:sp>
      <p:sp>
        <p:nvSpPr>
          <p:cNvPr id="3" name="コンテンツ プレースホルダー 2">
            <a:extLst>
              <a:ext uri="{FF2B5EF4-FFF2-40B4-BE49-F238E27FC236}">
                <a16:creationId xmlns:a16="http://schemas.microsoft.com/office/drawing/2014/main" id="{770C768A-5BEF-0D2F-BFFF-E7AB5F49CFA0}"/>
              </a:ext>
            </a:extLst>
          </p:cNvPr>
          <p:cNvSpPr txBox="1">
            <a:spLocks/>
          </p:cNvSpPr>
          <p:nvPr/>
        </p:nvSpPr>
        <p:spPr>
          <a:xfrm>
            <a:off x="838200" y="1321762"/>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a:solidFill>
                <a:srgbClr val="FF0000"/>
              </a:solidFill>
            </a:endParaRPr>
          </a:p>
        </p:txBody>
      </p:sp>
      <p:pic>
        <p:nvPicPr>
          <p:cNvPr id="10" name="図 9">
            <a:extLst>
              <a:ext uri="{FF2B5EF4-FFF2-40B4-BE49-F238E27FC236}">
                <a16:creationId xmlns:a16="http://schemas.microsoft.com/office/drawing/2014/main" id="{03A3B3FE-3971-B02C-F112-4ACF86C4948A}"/>
              </a:ext>
            </a:extLst>
          </p:cNvPr>
          <p:cNvPicPr>
            <a:picLocks noChangeAspect="1"/>
          </p:cNvPicPr>
          <p:nvPr/>
        </p:nvPicPr>
        <p:blipFill rotWithShape="1">
          <a:blip r:embed="rId3"/>
          <a:srcRect l="4409" t="14934" r="24486" b="20050"/>
          <a:stretch/>
        </p:blipFill>
        <p:spPr>
          <a:xfrm>
            <a:off x="4048548" y="1439723"/>
            <a:ext cx="4479930" cy="5301047"/>
          </a:xfrm>
          <a:prstGeom prst="rect">
            <a:avLst/>
          </a:prstGeom>
        </p:spPr>
      </p:pic>
    </p:spTree>
    <p:extLst>
      <p:ext uri="{BB962C8B-B14F-4D97-AF65-F5344CB8AC3E}">
        <p14:creationId xmlns:p14="http://schemas.microsoft.com/office/powerpoint/2010/main" val="2201228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DAB82-1470-6549-7C1B-33AAEF0BF6CE}"/>
              </a:ext>
            </a:extLst>
          </p:cNvPr>
          <p:cNvSpPr>
            <a:spLocks noGrp="1"/>
          </p:cNvSpPr>
          <p:nvPr>
            <p:ph type="title"/>
          </p:nvPr>
        </p:nvSpPr>
        <p:spPr>
          <a:xfrm>
            <a:off x="2231136" y="511200"/>
            <a:ext cx="7729728" cy="720000"/>
          </a:xfrm>
        </p:spPr>
        <p:txBody>
          <a:bodyPr>
            <a:noAutofit/>
          </a:bodyPr>
          <a:lstStyle/>
          <a:p>
            <a:r>
              <a:rPr kumimoji="1" lang="en-US" altLang="ja-JP" sz="3200" b="1" dirty="0"/>
              <a:t>4. Q&amp;A</a:t>
            </a:r>
            <a:endParaRPr kumimoji="1" lang="ja-JP" altLang="en-US" sz="3200" b="1"/>
          </a:p>
        </p:txBody>
      </p:sp>
      <p:sp>
        <p:nvSpPr>
          <p:cNvPr id="3" name="コンテンツ プレースホルダー 2">
            <a:extLst>
              <a:ext uri="{FF2B5EF4-FFF2-40B4-BE49-F238E27FC236}">
                <a16:creationId xmlns:a16="http://schemas.microsoft.com/office/drawing/2014/main" id="{4A492320-D3C7-E0A5-D3C5-AFA9AB5A4478}"/>
              </a:ext>
            </a:extLst>
          </p:cNvPr>
          <p:cNvSpPr>
            <a:spLocks noGrp="1"/>
          </p:cNvSpPr>
          <p:nvPr>
            <p:ph idx="1"/>
          </p:nvPr>
        </p:nvSpPr>
        <p:spPr>
          <a:xfrm>
            <a:off x="1220400" y="1620000"/>
            <a:ext cx="10378440" cy="3101983"/>
          </a:xfrm>
        </p:spPr>
        <p:txBody>
          <a:bodyPr>
            <a:normAutofit/>
          </a:bodyPr>
          <a:lstStyle/>
          <a:p>
            <a:pPr marL="0" indent="0">
              <a:buNone/>
            </a:pPr>
            <a:r>
              <a:rPr kumimoji="1" lang="en-US" altLang="ja-JP" sz="3600" dirty="0"/>
              <a:t>Q1.  What is the most likely diagnosis</a:t>
            </a:r>
            <a:r>
              <a:rPr kumimoji="1" lang="ja-JP" altLang="en-US" sz="3600"/>
              <a:t>？</a:t>
            </a:r>
            <a:endParaRPr kumimoji="1" lang="en-US" altLang="ja-JP" sz="3600" dirty="0"/>
          </a:p>
        </p:txBody>
      </p:sp>
    </p:spTree>
    <p:extLst>
      <p:ext uri="{BB962C8B-B14F-4D97-AF65-F5344CB8AC3E}">
        <p14:creationId xmlns:p14="http://schemas.microsoft.com/office/powerpoint/2010/main" val="2800304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A5C0B24-71CF-D750-3910-8CC77BD8D4B6}"/>
              </a:ext>
            </a:extLst>
          </p:cNvPr>
          <p:cNvSpPr txBox="1">
            <a:spLocks/>
          </p:cNvSpPr>
          <p:nvPr/>
        </p:nvSpPr>
        <p:spPr bwMode="black">
          <a:xfrm>
            <a:off x="2231136" y="511200"/>
            <a:ext cx="7729728" cy="720000"/>
          </a:xfrm>
          <a:prstGeom prst="rect">
            <a:avLst/>
          </a:prstGeom>
          <a:solidFill>
            <a:srgbClr val="FFFFFF"/>
          </a:solidFill>
          <a:ln w="31750" cap="sq">
            <a:solidFill>
              <a:srgbClr val="404040"/>
            </a:solidFill>
            <a:miter lim="800000"/>
          </a:ln>
        </p:spPr>
        <p:txBody>
          <a:bodyPr vert="horz" lIns="182880" tIns="182880" rIns="182880" bIns="182880" rtlCol="0" anchor="ctr">
            <a:noAutofit/>
          </a:bodyPr>
          <a:lstStyle>
            <a:lvl1pPr algn="ctr" defTabSz="914400" rtl="0" eaLnBrk="1" latinLnBrk="0" hangingPunct="1">
              <a:lnSpc>
                <a:spcPct val="90000"/>
              </a:lnSpc>
              <a:spcBef>
                <a:spcPct val="0"/>
              </a:spcBef>
              <a:buNone/>
              <a:defRPr kumimoji="1" sz="2800" kern="1200" cap="all" spc="200" baseline="0">
                <a:solidFill>
                  <a:srgbClr val="262626"/>
                </a:solidFill>
                <a:latin typeface="+mj-lt"/>
                <a:ea typeface="+mj-ea"/>
                <a:cs typeface="+mj-cs"/>
              </a:defRPr>
            </a:lvl1pPr>
          </a:lstStyle>
          <a:p>
            <a:r>
              <a:rPr lang="en-US" altLang="ja-JP" sz="3200" b="1" dirty="0"/>
              <a:t>4. Q&amp;A</a:t>
            </a:r>
            <a:endParaRPr lang="ja-JP" altLang="en-US" sz="3200" b="1"/>
          </a:p>
        </p:txBody>
      </p:sp>
      <p:sp>
        <p:nvSpPr>
          <p:cNvPr id="7" name="コンテンツ プレースホルダー 2">
            <a:extLst>
              <a:ext uri="{FF2B5EF4-FFF2-40B4-BE49-F238E27FC236}">
                <a16:creationId xmlns:a16="http://schemas.microsoft.com/office/drawing/2014/main" id="{2EA1CCCC-FA3C-D536-C589-6F534F6DEADB}"/>
              </a:ext>
            </a:extLst>
          </p:cNvPr>
          <p:cNvSpPr txBox="1">
            <a:spLocks/>
          </p:cNvSpPr>
          <p:nvPr/>
        </p:nvSpPr>
        <p:spPr>
          <a:xfrm>
            <a:off x="1220451" y="1620000"/>
            <a:ext cx="10378440" cy="4767163"/>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9pPr>
          </a:lstStyle>
          <a:p>
            <a:pPr marL="0" indent="0">
              <a:buFont typeface="Arial" panose="020B0604020202020204" pitchFamily="34" charset="0"/>
              <a:buNone/>
            </a:pPr>
            <a:r>
              <a:rPr lang="en-US" altLang="ja-JP" sz="3600" dirty="0"/>
              <a:t>Q1.  What is the most likely diagnosis</a:t>
            </a:r>
            <a:r>
              <a:rPr lang="ja-JP" altLang="en-US" sz="3600"/>
              <a:t>？</a:t>
            </a:r>
            <a:endParaRPr lang="en-US" altLang="ja-JP" sz="3600" dirty="0"/>
          </a:p>
          <a:p>
            <a:pPr marL="0" indent="0">
              <a:buFont typeface="Arial" panose="020B0604020202020204" pitchFamily="34" charset="0"/>
              <a:buNone/>
            </a:pPr>
            <a:endParaRPr lang="en-US" altLang="ja-JP" sz="3600" dirty="0"/>
          </a:p>
          <a:p>
            <a:pPr marL="0" indent="0">
              <a:buNone/>
            </a:pPr>
            <a:r>
              <a:rPr lang="en-US" altLang="ja-JP" sz="3600" dirty="0"/>
              <a:t>A1.  Acute cholecystitis.</a:t>
            </a:r>
          </a:p>
          <a:p>
            <a:pPr lvl="1">
              <a:buFont typeface="Wingdings" pitchFamily="2" charset="2"/>
              <a:buChar char="Ø"/>
            </a:pPr>
            <a:r>
              <a:rPr lang="en-US" altLang="ja-JP" sz="3600" dirty="0"/>
              <a:t> Common in o</a:t>
            </a:r>
            <a:r>
              <a:rPr kumimoji="1" lang="en-US" altLang="ja-JP" sz="3600" dirty="0"/>
              <a:t>bese and middle-aged woman.</a:t>
            </a:r>
          </a:p>
          <a:p>
            <a:pPr lvl="1">
              <a:buFont typeface="Wingdings" pitchFamily="2" charset="2"/>
              <a:buChar char="Ø"/>
            </a:pPr>
            <a:r>
              <a:rPr lang="en-US" altLang="ja-JP" sz="3600" dirty="0"/>
              <a:t> RUQ pain radiates into the back.</a:t>
            </a:r>
          </a:p>
          <a:p>
            <a:pPr lvl="1">
              <a:buFont typeface="Wingdings" pitchFamily="2" charset="2"/>
              <a:buChar char="Ø"/>
            </a:pPr>
            <a:r>
              <a:rPr lang="en-US" altLang="ja-JP" sz="3600" dirty="0"/>
              <a:t> F</a:t>
            </a:r>
            <a:r>
              <a:rPr kumimoji="1" lang="en-US" altLang="ja-JP" sz="3600" dirty="0"/>
              <a:t>ever, tachycardia, Murphy’s sign. </a:t>
            </a:r>
            <a:endParaRPr lang="en-US" altLang="ja-JP" sz="3600" dirty="0"/>
          </a:p>
          <a:p>
            <a:pPr lvl="1">
              <a:buFont typeface="Wingdings" pitchFamily="2" charset="2"/>
              <a:buChar char="Ø"/>
            </a:pPr>
            <a:r>
              <a:rPr lang="en-US" altLang="ja-JP" sz="3600" dirty="0"/>
              <a:t> </a:t>
            </a:r>
            <a:r>
              <a:rPr lang="en-US" altLang="ja-JP" sz="3600" dirty="0" err="1"/>
              <a:t>L</a:t>
            </a:r>
            <a:r>
              <a:rPr kumimoji="1" lang="en-US" altLang="ja-JP" sz="3600" dirty="0" err="1"/>
              <a:t>eucocytosis</a:t>
            </a:r>
            <a:r>
              <a:rPr kumimoji="1" lang="en-US" altLang="ja-JP" sz="3600" dirty="0"/>
              <a:t> and raised CRP.</a:t>
            </a:r>
          </a:p>
          <a:p>
            <a:pPr lvl="1">
              <a:buFont typeface="Wingdings" pitchFamily="2" charset="2"/>
              <a:buChar char="Ø"/>
            </a:pPr>
            <a:endParaRPr kumimoji="1" lang="en-US" altLang="ja-JP" sz="3600" dirty="0"/>
          </a:p>
        </p:txBody>
      </p:sp>
    </p:spTree>
    <p:extLst>
      <p:ext uri="{BB962C8B-B14F-4D97-AF65-F5344CB8AC3E}">
        <p14:creationId xmlns:p14="http://schemas.microsoft.com/office/powerpoint/2010/main" val="3525193054"/>
      </p:ext>
    </p:extLst>
  </p:cSld>
  <p:clrMapOvr>
    <a:masterClrMapping/>
  </p:clrMapOvr>
</p:sld>
</file>

<file path=ppt/theme/theme1.xml><?xml version="1.0" encoding="utf-8"?>
<a:theme xmlns:a="http://schemas.openxmlformats.org/drawingml/2006/main" name="パーセル">
  <a:themeElements>
    <a:clrScheme name="パーセル">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パーセル">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パーセル">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{201F9BCD-E681-1A40-8396-19AEA9E9D421}tf10001120</Template>
  <TotalTime>6</TotalTime>
  <Words>2492</Words>
  <Application>Microsoft Macintosh PowerPoint</Application>
  <PresentationFormat>ワイド画面</PresentationFormat>
  <Paragraphs>244</Paragraphs>
  <Slides>14</Slides>
  <Notes>14</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14</vt:i4>
      </vt:variant>
    </vt:vector>
  </HeadingPairs>
  <TitlesOfParts>
    <vt:vector size="27" baseType="lpstr">
      <vt:lpstr>HGｺﾞｼｯｸE</vt:lpstr>
      <vt:lpstr>Noto Sans Japanese</vt:lpstr>
      <vt:lpstr>Noto Sans JP</vt:lpstr>
      <vt:lpstr>nsj</vt:lpstr>
      <vt:lpstr>Meiryo</vt:lpstr>
      <vt:lpstr>游ゴシック</vt:lpstr>
      <vt:lpstr>游明朝</vt:lpstr>
      <vt:lpstr>Arial</vt:lpstr>
      <vt:lpstr>Corbel</vt:lpstr>
      <vt:lpstr>Gill Sans MT</vt:lpstr>
      <vt:lpstr>Times New Roman</vt:lpstr>
      <vt:lpstr>Wingdings</vt:lpstr>
      <vt:lpstr>パーセル</vt:lpstr>
      <vt:lpstr>Case presentation</vt:lpstr>
      <vt:lpstr>outline</vt:lpstr>
      <vt:lpstr>1. History taking (1)</vt:lpstr>
      <vt:lpstr>1. History taking (2)</vt:lpstr>
      <vt:lpstr>2. Physical examinations</vt:lpstr>
      <vt:lpstr>3. Test resultS：lab tests</vt:lpstr>
      <vt:lpstr>3. Test resultS：abdominal X-ray</vt:lpstr>
      <vt:lpstr>4. Q&amp;A</vt:lpstr>
      <vt:lpstr>PowerPoint プレゼンテーション</vt:lpstr>
      <vt:lpstr>4. Q&amp;A</vt:lpstr>
      <vt:lpstr>4. Q&amp;A</vt:lpstr>
      <vt:lpstr>5. Differential diagnosis</vt:lpstr>
      <vt:lpstr>6. Treatment Plan</vt:lpstr>
      <vt:lpstr>7. References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presentation</dc:title>
  <dc:creator>水野　紅桃子</dc:creator>
  <cp:lastModifiedBy>Microsoft Office User</cp:lastModifiedBy>
  <cp:revision>7</cp:revision>
  <dcterms:created xsi:type="dcterms:W3CDTF">2022-11-08T08:07:56Z</dcterms:created>
  <dcterms:modified xsi:type="dcterms:W3CDTF">2023-03-10T01:44:23Z</dcterms:modified>
</cp:coreProperties>
</file>