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15"/>
  </p:notesMasterIdLst>
  <p:sldIdLst>
    <p:sldId id="256" r:id="rId2"/>
    <p:sldId id="275" r:id="rId3"/>
    <p:sldId id="272" r:id="rId4"/>
    <p:sldId id="259" r:id="rId5"/>
    <p:sldId id="262" r:id="rId6"/>
    <p:sldId id="258" r:id="rId7"/>
    <p:sldId id="260" r:id="rId8"/>
    <p:sldId id="269" r:id="rId9"/>
    <p:sldId id="267" r:id="rId10"/>
    <p:sldId id="270" r:id="rId11"/>
    <p:sldId id="264" r:id="rId12"/>
    <p:sldId id="263" r:id="rId13"/>
    <p:sldId id="273"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006"/>
    <p:restoredTop sz="62650"/>
  </p:normalViewPr>
  <p:slideViewPr>
    <p:cSldViewPr snapToGrid="0">
      <p:cViewPr varScale="1">
        <p:scale>
          <a:sx n="79" d="100"/>
          <a:sy n="79" d="100"/>
        </p:scale>
        <p:origin x="1992"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岩田　淳" userId="6a7792d2-61dd-480b-b12b-4188c2f9e278" providerId="ADAL" clId="{08E2AA27-4A65-5B40-BD70-4545EA500DE9}"/>
    <pc:docChg chg="modSld">
      <pc:chgData name="岩田　淳" userId="6a7792d2-61dd-480b-b12b-4188c2f9e278" providerId="ADAL" clId="{08E2AA27-4A65-5B40-BD70-4545EA500DE9}" dt="2023-03-10T03:44:20.876" v="0" actId="207"/>
      <pc:docMkLst>
        <pc:docMk/>
      </pc:docMkLst>
      <pc:sldChg chg="modSp mod">
        <pc:chgData name="岩田　淳" userId="6a7792d2-61dd-480b-b12b-4188c2f9e278" providerId="ADAL" clId="{08E2AA27-4A65-5B40-BD70-4545EA500DE9}" dt="2023-03-10T03:44:20.876" v="0" actId="207"/>
        <pc:sldMkLst>
          <pc:docMk/>
          <pc:sldMk cId="1782949623" sldId="272"/>
        </pc:sldMkLst>
        <pc:spChg chg="mod">
          <ac:chgData name="岩田　淳" userId="6a7792d2-61dd-480b-b12b-4188c2f9e278" providerId="ADAL" clId="{08E2AA27-4A65-5B40-BD70-4545EA500DE9}" dt="2023-03-10T03:44:20.876" v="0" actId="207"/>
          <ac:spMkLst>
            <pc:docMk/>
            <pc:sldMk cId="1782949623" sldId="272"/>
            <ac:spMk id="3" creationId="{4CEC7F9A-AB5D-CB40-09D5-290BBC74F95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369F99-FC72-E04B-925E-F49C35ABE8C4}" type="datetimeFigureOut">
              <a:rPr kumimoji="1" lang="ja-JP" altLang="en-US" smtClean="0"/>
              <a:t>2023/3/10</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16417A-2BB1-DE4D-AE9B-2D350565D3A3}" type="slidenum">
              <a:rPr kumimoji="1" lang="ja-JP" altLang="en-US" smtClean="0"/>
              <a:t>‹#›</a:t>
            </a:fld>
            <a:endParaRPr kumimoji="1" lang="ja-JP" altLang="en-US"/>
          </a:p>
        </p:txBody>
      </p:sp>
    </p:spTree>
    <p:extLst>
      <p:ext uri="{BB962C8B-B14F-4D97-AF65-F5344CB8AC3E}">
        <p14:creationId xmlns:p14="http://schemas.microsoft.com/office/powerpoint/2010/main" val="297456000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a:ea typeface="游ゴシック"/>
              </a:rPr>
              <a:t>Hello, everyone. I am Taro </a:t>
            </a:r>
            <a:r>
              <a:rPr kumimoji="1" lang="en-US" altLang="ja-JP" err="1">
                <a:ea typeface="游ゴシック"/>
              </a:rPr>
              <a:t>Shimadai</a:t>
            </a:r>
            <a:r>
              <a:rPr kumimoji="1" lang="en-US" altLang="ja-JP">
                <a:ea typeface="游ゴシック"/>
              </a:rPr>
              <a:t>. I am a X-year medical student.</a:t>
            </a:r>
            <a:r>
              <a:rPr lang="en" altLang="ja-JP">
                <a:solidFill>
                  <a:srgbClr val="FFFFFF"/>
                </a:solidFill>
                <a:latin typeface="nsj"/>
                <a:ea typeface="游ゴシック"/>
              </a:rPr>
              <a:t> </a:t>
            </a:r>
          </a:p>
          <a:p>
            <a:endParaRPr lang="en-US" altLang="ja-JP">
              <a:solidFill>
                <a:srgbClr val="000000"/>
              </a:solidFill>
              <a:latin typeface="游ゴシック" panose="020F0502020204030204"/>
              <a:ea typeface="游ゴシック"/>
            </a:endParaRPr>
          </a:p>
          <a:p>
            <a:r>
              <a:rPr lang="en" altLang="ja-JP" b="0" i="0">
                <a:solidFill>
                  <a:srgbClr val="FFFFFF"/>
                </a:solidFill>
                <a:effectLst/>
                <a:latin typeface="nsj"/>
                <a:ea typeface="游ゴシック"/>
              </a:rPr>
              <a:t>Today I'd like to give you a case presentation about dizziness which I cited from “100 cases in clinical </a:t>
            </a:r>
            <a:r>
              <a:rPr lang="en" altLang="ja-JP">
                <a:solidFill>
                  <a:srgbClr val="FFFFFF"/>
                </a:solidFill>
                <a:latin typeface="nsj"/>
                <a:ea typeface="游ゴシック"/>
              </a:rPr>
              <a:t>medicine</a:t>
            </a:r>
            <a:r>
              <a:rPr lang="en" altLang="ja-JP" b="0" i="0">
                <a:solidFill>
                  <a:srgbClr val="FFFFFF"/>
                </a:solidFill>
                <a:effectLst/>
                <a:latin typeface="nsj"/>
                <a:ea typeface="游ゴシック"/>
              </a:rPr>
              <a:t>”.</a:t>
            </a:r>
            <a:endParaRPr lang="en-US" altLang="ja-JP">
              <a:ea typeface="游ゴシック"/>
            </a:endParaRPr>
          </a:p>
        </p:txBody>
      </p:sp>
      <p:sp>
        <p:nvSpPr>
          <p:cNvPr id="4" name="スライド番号プレースホルダー 3"/>
          <p:cNvSpPr>
            <a:spLocks noGrp="1"/>
          </p:cNvSpPr>
          <p:nvPr>
            <p:ph type="sldNum" sz="quarter" idx="5"/>
          </p:nvPr>
        </p:nvSpPr>
        <p:spPr/>
        <p:txBody>
          <a:bodyPr/>
          <a:lstStyle/>
          <a:p>
            <a:fld id="{4416417A-2BB1-DE4D-AE9B-2D350565D3A3}" type="slidenum">
              <a:rPr kumimoji="1" lang="ja-JP" altLang="en-US" smtClean="0"/>
              <a:t>1</a:t>
            </a:fld>
            <a:endParaRPr kumimoji="1" lang="ja-JP" altLang="en-US"/>
          </a:p>
        </p:txBody>
      </p:sp>
    </p:spTree>
    <p:extLst>
      <p:ext uri="{BB962C8B-B14F-4D97-AF65-F5344CB8AC3E}">
        <p14:creationId xmlns:p14="http://schemas.microsoft.com/office/powerpoint/2010/main" val="32282206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I’ll show you the answer to this question. The ECG shows </a:t>
            </a:r>
            <a:r>
              <a:rPr lang="en-US" altLang="ja-JP" sz="1200" dirty="0">
                <a:solidFill>
                  <a:srgbClr val="FF0000"/>
                </a:solidFill>
              </a:rPr>
              <a:t>complete heart block, but he is now stable.</a:t>
            </a:r>
          </a:p>
          <a:p>
            <a:endParaRPr lang="en-US" altLang="ja-JP" sz="1200" dirty="0">
              <a:solidFill>
                <a:srgbClr val="FF0000"/>
              </a:solidFill>
            </a:endParaRPr>
          </a:p>
          <a:p>
            <a:r>
              <a:rPr kumimoji="1" lang="ja-JP" altLang="en-US" sz="1200">
                <a:solidFill>
                  <a:srgbClr val="FF0000"/>
                </a:solidFill>
              </a:rPr>
              <a:t>＜本文そのまま＞</a:t>
            </a:r>
            <a:endParaRPr kumimoji="1" lang="en-US" altLang="ja-JP" dirty="0"/>
          </a:p>
          <a:p>
            <a:r>
              <a:rPr kumimoji="1" lang="en-US" altLang="ja-JP" dirty="0"/>
              <a:t>The normal ECG and chest X-ray when he attended hospital after </a:t>
            </a:r>
            <a:r>
              <a:rPr kumimoji="1" lang="en-US" altLang="ja-JP" b="1" dirty="0"/>
              <a:t>the</a:t>
            </a:r>
            <a:r>
              <a:rPr kumimoji="1" lang="en-US" altLang="ja-JP" dirty="0"/>
              <a:t> episode do not rule out an intermittent conduction problem. On this occasion, the symptoms have remained in a more minor form. As you can see, the ECG shows third-degree or complete heart block. There is complete dissociation of the atrial rate and the ventricular rate, which is 33/min. The episode of loss of consciousness are called Stokes-Adams attacks and are caused by self-limited rapid tachyarrhythmias at the onset of heart block or transient asystole. Although these have been intermittent in the past, he is now in stable complete heart block, and if this continues, the slow ventricular rate will be associated with reduced cardiac output, which may cause fatigue, dizziness on exertion, or heart failure. Intermittent failure of the escape rhythm may cause syncope.</a:t>
            </a:r>
          </a:p>
          <a:p>
            <a:endParaRPr kumimoji="1" lang="en-US" altLang="ja-JP" dirty="0"/>
          </a:p>
          <a:p>
            <a:r>
              <a:rPr kumimoji="1" lang="en-US" altLang="ja-JP" dirty="0"/>
              <a:t>On examination, the occasional rises in the jugular venous pressure are intermittent ‘cannon’ a-waves as the right atrium contracts against a closed tricuspid valve. In addition, the intensity of the first heart sound will vary.</a:t>
            </a:r>
          </a:p>
          <a:p>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fld id="{4416417A-2BB1-DE4D-AE9B-2D350565D3A3}" type="slidenum">
              <a:rPr kumimoji="1" lang="ja-JP" altLang="en-US" smtClean="0"/>
              <a:t>10</a:t>
            </a:fld>
            <a:endParaRPr kumimoji="1" lang="ja-JP" altLang="en-US"/>
          </a:p>
        </p:txBody>
      </p:sp>
    </p:spTree>
    <p:extLst>
      <p:ext uri="{BB962C8B-B14F-4D97-AF65-F5344CB8AC3E}">
        <p14:creationId xmlns:p14="http://schemas.microsoft.com/office/powerpoint/2010/main" val="21113128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Now I’m going to talk about the differential diagnosis.</a:t>
            </a:r>
          </a:p>
          <a:p>
            <a:endParaRPr kumimoji="1" lang="en-US" altLang="ja-JP" dirty="0"/>
          </a:p>
          <a:p>
            <a:r>
              <a:rPr kumimoji="1" lang="ja-JP" altLang="en-US"/>
              <a:t>＜本文そのまま＞</a:t>
            </a:r>
            <a:endParaRPr kumimoji="1" lang="en-US" altLang="ja-JP" dirty="0"/>
          </a:p>
          <a:p>
            <a:endParaRPr kumimoji="1" lang="en-US" altLang="ja-JP" dirty="0"/>
          </a:p>
          <a:p>
            <a:r>
              <a:rPr kumimoji="1" lang="en-US" altLang="ja-JP" dirty="0"/>
              <a:t>The d</a:t>
            </a:r>
            <a:r>
              <a:rPr lang="en-US" altLang="ja-JP" dirty="0"/>
              <a:t>ifferential diagnosis of transient loss of consciousness splits into neurological and vascular causes. A witness is very helpful in differentiation. Neurological causes are various forms of epilepsy, often with associated features. Vascular causes are related to local or general reduction in cerebral blood flow. Local reduction may occur in transient ischemic attacks or vertebrobasilar insufficiency. A more global reduction, often with pallor, occurs with arrhythmias, postural hypotension and vasovagal faints.</a:t>
            </a:r>
          </a:p>
          <a:p>
            <a:endParaRPr kumimoji="1" lang="en-US" altLang="ja-JP" dirty="0"/>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＜プレゼンポイント</a:t>
            </a:r>
            <a:r>
              <a:rPr kumimoji="1" lang="en-US" altLang="ja-JP" dirty="0"/>
              <a:t>⑤</a:t>
            </a:r>
            <a:r>
              <a:rPr kumimoji="1" lang="ja-JP" altLang="en-US"/>
              <a:t>＞</a:t>
            </a:r>
            <a:endParaRPr kumimoji="1" lang="en-US" altLang="ja-JP" dirty="0"/>
          </a:p>
          <a:p>
            <a:r>
              <a:rPr kumimoji="1" lang="en-US" altLang="ja-JP" dirty="0"/>
              <a:t>Differential diagnosis </a:t>
            </a:r>
            <a:r>
              <a:rPr kumimoji="1" lang="ja-JP" altLang="en-US"/>
              <a:t>の内容をスライドにまとめる</a:t>
            </a:r>
          </a:p>
        </p:txBody>
      </p:sp>
      <p:sp>
        <p:nvSpPr>
          <p:cNvPr id="4" name="スライド番号プレースホルダー 3"/>
          <p:cNvSpPr>
            <a:spLocks noGrp="1"/>
          </p:cNvSpPr>
          <p:nvPr>
            <p:ph type="sldNum" sz="quarter" idx="5"/>
          </p:nvPr>
        </p:nvSpPr>
        <p:spPr/>
        <p:txBody>
          <a:bodyPr/>
          <a:lstStyle/>
          <a:p>
            <a:fld id="{4416417A-2BB1-DE4D-AE9B-2D350565D3A3}" type="slidenum">
              <a:rPr kumimoji="1" lang="ja-JP" altLang="en-US" smtClean="0"/>
              <a:t>11</a:t>
            </a:fld>
            <a:endParaRPr kumimoji="1" lang="ja-JP" altLang="en-US"/>
          </a:p>
        </p:txBody>
      </p:sp>
    </p:spTree>
    <p:extLst>
      <p:ext uri="{BB962C8B-B14F-4D97-AF65-F5344CB8AC3E}">
        <p14:creationId xmlns:p14="http://schemas.microsoft.com/office/powerpoint/2010/main" val="23398422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Now, let me share with you the treatment plan this reference book suggests.</a:t>
            </a:r>
          </a:p>
          <a:p>
            <a:endParaRPr kumimoji="1" lang="en-US" altLang="ja-JP" dirty="0"/>
          </a:p>
          <a:p>
            <a:r>
              <a:rPr kumimoji="1" lang="ja-JP" altLang="en-US"/>
              <a:t>＜本文そのまま＞</a:t>
            </a:r>
            <a:endParaRPr kumimoji="1" lang="en-US" altLang="ja-JP" dirty="0"/>
          </a:p>
          <a:p>
            <a:r>
              <a:rPr kumimoji="1" lang="en-US" altLang="ja-JP" dirty="0"/>
              <a:t>The treatment should be insertion of a pacemaker. If the rhythm in complete heart block is stable, then a permanent pacemaker should be inserted as soon as this can be arranged. This should be a dual-chamber system pacing the atria, then the ventricles (DDD, dual sensing and pacing, triggered by atrial sensing, inhibited by ventricular sensing) or possibly a ventricular pacing system (VVI, pacing the ventricle, inhibited by ventricular sensing). If there is doubt about the ventricular escape rhythm, then a temporary pacemaker should be inserted immediately.</a:t>
            </a:r>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＜プレゼンポイント</a:t>
            </a:r>
            <a:r>
              <a:rPr kumimoji="1" lang="en-US" altLang="ja-JP" dirty="0"/>
              <a:t>⑥</a:t>
            </a:r>
            <a:r>
              <a:rPr kumimoji="1" lang="ja-JP" altLang="en-US"/>
              <a:t>＞</a:t>
            </a:r>
            <a:endParaRPr kumimoji="1" lang="en-US" altLang="ja-JP" dirty="0"/>
          </a:p>
          <a:p>
            <a:r>
              <a:rPr kumimoji="1" lang="en-US" altLang="ja-JP" dirty="0"/>
              <a:t>Treatment plan</a:t>
            </a:r>
            <a:r>
              <a:rPr kumimoji="1" lang="ja-JP" altLang="en-US"/>
              <a:t>の内容をスライドにまとめる</a:t>
            </a:r>
          </a:p>
          <a:p>
            <a:endParaRPr kumimoji="1" lang="en-US" altLang="ja-JP" dirty="0"/>
          </a:p>
        </p:txBody>
      </p:sp>
      <p:sp>
        <p:nvSpPr>
          <p:cNvPr id="4" name="スライド番号プレースホルダー 3"/>
          <p:cNvSpPr>
            <a:spLocks noGrp="1"/>
          </p:cNvSpPr>
          <p:nvPr>
            <p:ph type="sldNum" sz="quarter" idx="5"/>
          </p:nvPr>
        </p:nvSpPr>
        <p:spPr/>
        <p:txBody>
          <a:bodyPr/>
          <a:lstStyle/>
          <a:p>
            <a:fld id="{4416417A-2BB1-DE4D-AE9B-2D350565D3A3}" type="slidenum">
              <a:rPr kumimoji="1" lang="ja-JP" altLang="en-US" smtClean="0"/>
              <a:t>12</a:t>
            </a:fld>
            <a:endParaRPr kumimoji="1" lang="ja-JP" altLang="en-US"/>
          </a:p>
        </p:txBody>
      </p:sp>
    </p:spTree>
    <p:extLst>
      <p:ext uri="{BB962C8B-B14F-4D97-AF65-F5344CB8AC3E}">
        <p14:creationId xmlns:p14="http://schemas.microsoft.com/office/powerpoint/2010/main" val="38470840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Here’s the list of references for my case presentation.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r>
              <a:rPr kumimoji="1" lang="ja-JP" altLang="en-US"/>
              <a:t>＜終わりの挨拶＞</a:t>
            </a:r>
            <a:endParaRPr kumimoji="1" lang="en-US" altLang="ja-JP" dirty="0"/>
          </a:p>
          <a:p>
            <a:pPr>
              <a:defRPr/>
            </a:pPr>
            <a:r>
              <a:rPr kumimoji="1" lang="en-US" altLang="ja-JP" dirty="0">
                <a:ea typeface="游ゴシック"/>
              </a:rPr>
              <a:t>Thank you very much for</a:t>
            </a:r>
            <a:r>
              <a:rPr lang="en-US" altLang="ja-JP" dirty="0">
                <a:ea typeface="游ゴシック"/>
              </a:rPr>
              <a:t> your </a:t>
            </a:r>
            <a:r>
              <a:rPr kumimoji="1" lang="en-US" altLang="ja-JP" dirty="0">
                <a:ea typeface="游ゴシック"/>
              </a:rPr>
              <a:t>attention. Do you have any comments or advice for this case?</a:t>
            </a:r>
            <a:r>
              <a:rPr lang="ja-JP" altLang="en-US">
                <a:ea typeface="游ゴシック"/>
              </a:rPr>
              <a:t> </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＜プレゼンポイント</a:t>
            </a:r>
            <a:r>
              <a:rPr kumimoji="1" lang="en-US" altLang="ja-JP" dirty="0"/>
              <a:t>⑦</a:t>
            </a:r>
            <a:r>
              <a:rPr kumimoji="1" lang="ja-JP" altLang="en-US"/>
              <a:t>＞</a:t>
            </a:r>
            <a:endParaRPr kumimoji="1" lang="en-US" altLang="ja-JP" dirty="0"/>
          </a:p>
          <a:p>
            <a:r>
              <a:rPr kumimoji="1" lang="ja-JP" altLang="en-US"/>
              <a:t>利用した</a:t>
            </a:r>
            <a:r>
              <a:rPr kumimoji="1" lang="en-US" altLang="ja-JP" dirty="0"/>
              <a:t>Reference</a:t>
            </a:r>
            <a:r>
              <a:rPr kumimoji="1" lang="ja-JP" altLang="en-US"/>
              <a:t>をスライドにまとめる</a:t>
            </a:r>
          </a:p>
          <a:p>
            <a:endParaRPr kumimoji="1" lang="en-US" altLang="ja-JP" dirty="0"/>
          </a:p>
        </p:txBody>
      </p:sp>
      <p:sp>
        <p:nvSpPr>
          <p:cNvPr id="4" name="スライド番号プレースホルダー 3"/>
          <p:cNvSpPr>
            <a:spLocks noGrp="1"/>
          </p:cNvSpPr>
          <p:nvPr>
            <p:ph type="sldNum" sz="quarter" idx="5"/>
          </p:nvPr>
        </p:nvSpPr>
        <p:spPr/>
        <p:txBody>
          <a:bodyPr/>
          <a:lstStyle/>
          <a:p>
            <a:fld id="{4416417A-2BB1-DE4D-AE9B-2D350565D3A3}" type="slidenum">
              <a:rPr kumimoji="1" lang="ja-JP" altLang="en-US" smtClean="0"/>
              <a:t>13</a:t>
            </a:fld>
            <a:endParaRPr kumimoji="1" lang="ja-JP" altLang="en-US"/>
          </a:p>
        </p:txBody>
      </p:sp>
    </p:spTree>
    <p:extLst>
      <p:ext uri="{BB962C8B-B14F-4D97-AF65-F5344CB8AC3E}">
        <p14:creationId xmlns:p14="http://schemas.microsoft.com/office/powerpoint/2010/main" val="20666008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b="0"/>
              <a:t>This is the outline of my presentation.</a:t>
            </a:r>
            <a:endParaRPr kumimoji="1" lang="ja-JP" altLang="en-US" b="0"/>
          </a:p>
        </p:txBody>
      </p:sp>
      <p:sp>
        <p:nvSpPr>
          <p:cNvPr id="4" name="スライド番号プレースホルダー 3"/>
          <p:cNvSpPr>
            <a:spLocks noGrp="1"/>
          </p:cNvSpPr>
          <p:nvPr>
            <p:ph type="sldNum" sz="quarter" idx="5"/>
          </p:nvPr>
        </p:nvSpPr>
        <p:spPr/>
        <p:txBody>
          <a:bodyPr/>
          <a:lstStyle/>
          <a:p>
            <a:fld id="{4416417A-2BB1-DE4D-AE9B-2D350565D3A3}" type="slidenum">
              <a:rPr kumimoji="1" lang="ja-JP" altLang="en-US" smtClean="0"/>
              <a:t>2</a:t>
            </a:fld>
            <a:endParaRPr kumimoji="1" lang="ja-JP" altLang="en-US"/>
          </a:p>
        </p:txBody>
      </p:sp>
    </p:spTree>
    <p:extLst>
      <p:ext uri="{BB962C8B-B14F-4D97-AF65-F5344CB8AC3E}">
        <p14:creationId xmlns:p14="http://schemas.microsoft.com/office/powerpoint/2010/main" val="31986889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First of all, I’d like to share with you the patient’s information and his chief complaints.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A 75-year-old man presented with an episode of dizziness. And he </a:t>
            </a:r>
            <a:r>
              <a:rPr kumimoji="1" lang="en-US" altLang="ja-JP" strike="sngStrike" dirty="0">
                <a:solidFill>
                  <a:srgbClr val="FF0000"/>
                </a:solidFill>
              </a:rPr>
              <a:t>is</a:t>
            </a:r>
            <a:r>
              <a:rPr kumimoji="1" lang="en-US" altLang="ja-JP" dirty="0"/>
              <a:t> still feels unwell when he is seen 30 min after the onset.</a:t>
            </a:r>
          </a:p>
          <a:p>
            <a:endParaRPr kumimoji="1" lang="en-US" altLang="ja-JP" dirty="0"/>
          </a:p>
          <a:p>
            <a:r>
              <a:rPr kumimoji="1" lang="en-US" altLang="ja-JP" dirty="0"/>
              <a:t>I am going to talk about the history of present illness. </a:t>
            </a:r>
          </a:p>
          <a:p>
            <a:endParaRPr kumimoji="1" lang="en-US" altLang="ja-JP" dirty="0"/>
          </a:p>
          <a:p>
            <a:r>
              <a:rPr kumimoji="1" lang="ja-JP" altLang="en-US"/>
              <a:t>＜本文（そのまま読む）＞</a:t>
            </a:r>
            <a:endParaRPr kumimoji="1" lang="en-US" altLang="ja-JP" dirty="0"/>
          </a:p>
          <a:p>
            <a:r>
              <a:rPr kumimoji="1" lang="en-US" altLang="ja-JP" dirty="0"/>
              <a:t>The patient was well until 6 months ago and then started </a:t>
            </a:r>
            <a:r>
              <a:rPr kumimoji="1" lang="en-US" altLang="ja-JP" strike="sngStrike" dirty="0">
                <a:solidFill>
                  <a:srgbClr val="FF0000"/>
                </a:solidFill>
              </a:rPr>
              <a:t>to</a:t>
            </a:r>
            <a:r>
              <a:rPr kumimoji="1" lang="en-US" altLang="ja-JP" dirty="0"/>
              <a:t> having falls. </a:t>
            </a:r>
          </a:p>
          <a:p>
            <a:r>
              <a:rPr kumimoji="1" lang="en-US" altLang="ja-JP" dirty="0"/>
              <a:t>On some occasions, the falls have been associated with loss of consciousness, although he is unsure of the length of time when he was unconscious.</a:t>
            </a:r>
          </a:p>
          <a:p>
            <a:r>
              <a:rPr kumimoji="1" lang="en-US" altLang="ja-JP" dirty="0"/>
              <a:t>On other occasions, he has felt dizzy and has had to sit down, but has not lost consciousness.</a:t>
            </a:r>
          </a:p>
          <a:p>
            <a:r>
              <a:rPr kumimoji="1" lang="en-US" altLang="ja-JP" dirty="0"/>
              <a:t>These episodes usually happened on exertion, but once or twice they have occurred while sitting down. </a:t>
            </a:r>
            <a:r>
              <a:rPr kumimoji="1" lang="en-US" altLang="ja-JP" u="sng" dirty="0">
                <a:solidFill>
                  <a:srgbClr val="FFFF00"/>
                </a:solidFill>
              </a:rPr>
              <a:t>He recovers over </a:t>
            </a:r>
            <a:r>
              <a:rPr kumimoji="1" lang="en-US" altLang="ja-JP" b="1" u="sng" dirty="0">
                <a:solidFill>
                  <a:srgbClr val="0070C0"/>
                </a:solidFill>
              </a:rPr>
              <a:t>a period of </a:t>
            </a:r>
            <a:r>
              <a:rPr kumimoji="1" lang="en-US" altLang="ja-JP" u="sng" dirty="0">
                <a:solidFill>
                  <a:srgbClr val="FFFF00"/>
                </a:solidFill>
              </a:rPr>
              <a:t>10-15 minutes each episode?.</a:t>
            </a:r>
          </a:p>
          <a:p>
            <a:endParaRPr kumimoji="1" lang="en-US" altLang="ja-JP" dirty="0"/>
          </a:p>
          <a:p>
            <a:r>
              <a:rPr kumimoji="1" lang="en-US" altLang="ja-JP" dirty="0"/>
              <a:t>He lives alone, and most of the episodes have not been witnessed. Once his granddaughter was with him when he blacked out. Worried, she called an ambulance. He looked so pale and still that she thought that he had died. He was taken to hospital, by which time he had recovered completely and was discharged and told that he had a normal electrocardiogram(ECG) and chest X-ray.</a:t>
            </a:r>
          </a:p>
          <a:p>
            <a:endParaRPr kumimoji="1" lang="en-US" altLang="ja-JP" dirty="0"/>
          </a:p>
          <a:p>
            <a:endParaRPr kumimoji="1" lang="en-US" altLang="ja-JP" dirty="0"/>
          </a:p>
          <a:p>
            <a:r>
              <a:rPr kumimoji="1" lang="ja-JP" altLang="en-US"/>
              <a:t>＜プレゼンポイント</a:t>
            </a:r>
            <a:r>
              <a:rPr kumimoji="1" lang="en-US" altLang="ja-JP" dirty="0"/>
              <a:t>①</a:t>
            </a:r>
            <a:r>
              <a:rPr kumimoji="1" lang="ja-JP" altLang="en-US"/>
              <a:t>＞</a:t>
            </a:r>
            <a:endParaRPr kumimoji="1" lang="en-US" altLang="ja-JP" dirty="0"/>
          </a:p>
          <a:p>
            <a:r>
              <a:rPr kumimoji="1" lang="ja-JP" altLang="en-US"/>
              <a:t>◯主訴は基本的に</a:t>
            </a:r>
            <a:r>
              <a:rPr kumimoji="1" lang="en-US" altLang="ja-JP" dirty="0"/>
              <a:t>one sentence</a:t>
            </a:r>
            <a:r>
              <a:rPr kumimoji="1" lang="ja-JP" altLang="en-US"/>
              <a:t>でまとめる。</a:t>
            </a:r>
            <a:endParaRPr kumimoji="1" lang="en-US" altLang="ja-JP" dirty="0"/>
          </a:p>
          <a:p>
            <a:r>
              <a:rPr kumimoji="1" lang="ja-JP" altLang="en-US"/>
              <a:t>・来院の場合</a:t>
            </a:r>
            <a:endParaRPr kumimoji="1" lang="en-US" altLang="ja-JP" dirty="0"/>
          </a:p>
          <a:p>
            <a:r>
              <a:rPr kumimoji="1" lang="en-US" altLang="ja-JP" dirty="0"/>
              <a:t>   A  XX-year-old (man/ woman/boy/girl/baby) presented with ( CC. ).</a:t>
            </a:r>
          </a:p>
          <a:p>
            <a:r>
              <a:rPr kumimoji="1" lang="ja-JP" altLang="en-US"/>
              <a:t>・検査と治療を目的とした紹介での来院の場合</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   A XX-year-old (man/ woman/boy/girl/baby) was </a:t>
            </a:r>
            <a:r>
              <a:rPr kumimoji="1" lang="en-US" altLang="ja-JP" u="sng" dirty="0"/>
              <a:t>referred</a:t>
            </a:r>
            <a:r>
              <a:rPr kumimoji="1" lang="en-US" altLang="ja-JP" dirty="0"/>
              <a:t> to our department for further evaluation and treatment of ( CC. ).</a:t>
            </a:r>
          </a:p>
          <a:p>
            <a:r>
              <a:rPr kumimoji="1" lang="ja-JP" altLang="en-US"/>
              <a:t>・外科手術のために搬送の場合</a:t>
            </a:r>
            <a:endParaRPr kumimoji="1" lang="en-US" altLang="ja-JP" dirty="0"/>
          </a:p>
          <a:p>
            <a:r>
              <a:rPr kumimoji="1" lang="en-US" altLang="ja-JP" dirty="0"/>
              <a:t>   A XX-year-old (man/ woman/boy/girl/baby) was </a:t>
            </a:r>
            <a:r>
              <a:rPr kumimoji="1" lang="en-US" altLang="ja-JP" u="sng" dirty="0"/>
              <a:t>transferred</a:t>
            </a:r>
            <a:r>
              <a:rPr kumimoji="1" lang="en-US" altLang="ja-JP" dirty="0"/>
              <a:t> to our department for surgical treatment of ( CC ).</a:t>
            </a:r>
          </a:p>
          <a:p>
            <a:endParaRPr kumimoji="1" lang="en-US" altLang="ja-JP" dirty="0"/>
          </a:p>
          <a:p>
            <a:r>
              <a:rPr kumimoji="1" lang="ja-JP" altLang="en-US" b="0" i="0">
                <a:solidFill>
                  <a:srgbClr val="333333"/>
                </a:solidFill>
                <a:effectLst/>
                <a:latin typeface="Noto Sans Japanese"/>
              </a:rPr>
              <a:t>◯</a:t>
            </a:r>
            <a:r>
              <a:rPr lang="en" altLang="ja-JP" b="0" i="0" dirty="0">
                <a:solidFill>
                  <a:srgbClr val="333333"/>
                </a:solidFill>
                <a:effectLst/>
                <a:latin typeface="Noto Sans Japanese"/>
              </a:rPr>
              <a:t>HPI </a:t>
            </a:r>
            <a:r>
              <a:rPr lang="en-US" altLang="ja-JP" dirty="0"/>
              <a:t>(History of present illness)</a:t>
            </a:r>
            <a:r>
              <a:rPr lang="ja-JP" altLang="en-US" b="0" i="0">
                <a:solidFill>
                  <a:srgbClr val="333333"/>
                </a:solidFill>
                <a:effectLst/>
                <a:latin typeface="Noto Sans Japanese"/>
              </a:rPr>
              <a:t> は「</a:t>
            </a:r>
            <a:r>
              <a:rPr lang="ja-JP" altLang="en-US" b="1" i="0">
                <a:solidFill>
                  <a:srgbClr val="333333"/>
                </a:solidFill>
                <a:effectLst/>
                <a:latin typeface="Noto Sans Japanese"/>
              </a:rPr>
              <a:t>時系列で整理する</a:t>
            </a:r>
            <a:r>
              <a:rPr lang="ja-JP" altLang="en-US" b="0" i="0">
                <a:solidFill>
                  <a:srgbClr val="333333"/>
                </a:solidFill>
                <a:effectLst/>
                <a:latin typeface="Noto Sans Japanese"/>
              </a:rPr>
              <a:t>」</a:t>
            </a:r>
            <a:r>
              <a:rPr lang="en" altLang="ja-JP" b="1" i="0" dirty="0">
                <a:solidFill>
                  <a:srgbClr val="333333"/>
                </a:solidFill>
                <a:effectLst/>
                <a:latin typeface="Noto Sans Japanese"/>
              </a:rPr>
              <a:t>chronological organization</a:t>
            </a:r>
          </a:p>
          <a:p>
            <a:r>
              <a:rPr lang="en" altLang="ja-JP" b="0" i="0" dirty="0">
                <a:solidFill>
                  <a:srgbClr val="333333"/>
                </a:solidFill>
                <a:effectLst/>
                <a:latin typeface="Noto Sans Japanese"/>
              </a:rPr>
              <a:t>OPQRST</a:t>
            </a:r>
            <a:r>
              <a:rPr lang="ja-JP" altLang="en-US" b="0" i="0">
                <a:solidFill>
                  <a:srgbClr val="333333"/>
                </a:solidFill>
                <a:effectLst/>
                <a:latin typeface="Noto Sans Japanese"/>
              </a:rPr>
              <a:t>などの語呂ではなく、</a:t>
            </a:r>
            <a:r>
              <a:rPr lang="en" altLang="ja-JP" b="0" i="0" dirty="0">
                <a:solidFill>
                  <a:srgbClr val="333333"/>
                </a:solidFill>
                <a:effectLst/>
                <a:latin typeface="Noto Sans Japanese"/>
              </a:rPr>
              <a:t>HPI </a:t>
            </a:r>
            <a:r>
              <a:rPr lang="ja-JP" altLang="en-US" b="0" i="0">
                <a:solidFill>
                  <a:srgbClr val="333333"/>
                </a:solidFill>
                <a:effectLst/>
                <a:latin typeface="Noto Sans Japanese"/>
              </a:rPr>
              <a:t>では “</a:t>
            </a:r>
            <a:r>
              <a:rPr lang="en" altLang="ja-JP" b="1" i="0" dirty="0">
                <a:solidFill>
                  <a:srgbClr val="333333"/>
                </a:solidFill>
                <a:effectLst/>
                <a:latin typeface="Noto Sans Japanese"/>
              </a:rPr>
              <a:t>Draw the picture of the patient’s story</a:t>
            </a:r>
            <a:r>
              <a:rPr lang="en" altLang="ja-JP" b="0" i="0" dirty="0">
                <a:solidFill>
                  <a:srgbClr val="333333"/>
                </a:solidFill>
                <a:effectLst/>
                <a:latin typeface="Noto Sans Japanese"/>
              </a:rPr>
              <a:t>” </a:t>
            </a:r>
            <a:r>
              <a:rPr lang="ja-JP" altLang="en-US" b="0" i="0">
                <a:solidFill>
                  <a:srgbClr val="333333"/>
                </a:solidFill>
                <a:effectLst/>
                <a:latin typeface="Noto Sans Japanese"/>
              </a:rPr>
              <a:t>ということを意識して、「</a:t>
            </a:r>
            <a:r>
              <a:rPr lang="ja-JP" altLang="en-US" b="1" i="0">
                <a:solidFill>
                  <a:srgbClr val="333333"/>
                </a:solidFill>
                <a:effectLst/>
                <a:latin typeface="Noto Sans Japanese"/>
              </a:rPr>
              <a:t>発症前</a:t>
            </a:r>
            <a:r>
              <a:rPr lang="ja-JP" altLang="en-US" b="0" i="0">
                <a:solidFill>
                  <a:srgbClr val="333333"/>
                </a:solidFill>
                <a:effectLst/>
                <a:latin typeface="Noto Sans Japanese"/>
              </a:rPr>
              <a:t>」「</a:t>
            </a:r>
            <a:r>
              <a:rPr lang="ja-JP" altLang="en-US" b="1" i="0">
                <a:solidFill>
                  <a:srgbClr val="333333"/>
                </a:solidFill>
                <a:effectLst/>
                <a:latin typeface="Noto Sans Japanese"/>
              </a:rPr>
              <a:t>発症時</a:t>
            </a:r>
            <a:r>
              <a:rPr lang="ja-JP" altLang="en-US" b="0" i="0">
                <a:solidFill>
                  <a:srgbClr val="333333"/>
                </a:solidFill>
                <a:effectLst/>
                <a:latin typeface="Noto Sans Japanese"/>
              </a:rPr>
              <a:t>」「</a:t>
            </a:r>
            <a:r>
              <a:rPr lang="ja-JP" altLang="en-US" b="1" i="0">
                <a:solidFill>
                  <a:srgbClr val="333333"/>
                </a:solidFill>
                <a:effectLst/>
                <a:latin typeface="Noto Sans Japanese"/>
              </a:rPr>
              <a:t>発症後</a:t>
            </a:r>
            <a:r>
              <a:rPr lang="ja-JP" altLang="en-US" b="0" i="0">
                <a:solidFill>
                  <a:srgbClr val="333333"/>
                </a:solidFill>
                <a:effectLst/>
                <a:latin typeface="Noto Sans Japanese"/>
              </a:rPr>
              <a:t>」の順に時系列で症状の変化を述べる。</a:t>
            </a:r>
            <a:r>
              <a:rPr lang="en" altLang="ja-JP" b="0" i="0" dirty="0">
                <a:solidFill>
                  <a:srgbClr val="333333"/>
                </a:solidFill>
                <a:effectLst/>
                <a:latin typeface="Noto Sans Japanese"/>
              </a:rPr>
              <a:t>OPQRST</a:t>
            </a:r>
            <a:r>
              <a:rPr lang="ja-JP" altLang="en-US" b="0" i="0">
                <a:solidFill>
                  <a:srgbClr val="333333"/>
                </a:solidFill>
                <a:effectLst/>
                <a:latin typeface="Noto Sans Japanese"/>
              </a:rPr>
              <a:t>の項目に関する情報は、この時系列で述べていく中で自然と述べるように意識する。</a:t>
            </a:r>
            <a:r>
              <a:rPr lang="ja-JP" altLang="en-US"/>
              <a:t>また、</a:t>
            </a:r>
            <a:r>
              <a:rPr lang="en-US" altLang="ja-JP" dirty="0"/>
              <a:t>HPI</a:t>
            </a:r>
            <a:r>
              <a:rPr lang="ja-JP" altLang="en-US"/>
              <a:t>は</a:t>
            </a:r>
            <a:r>
              <a:rPr lang="en-US" altLang="ja-JP" dirty="0"/>
              <a:t>History taking</a:t>
            </a:r>
            <a:r>
              <a:rPr lang="ja-JP" altLang="en-US"/>
              <a:t>の半分以上</a:t>
            </a:r>
            <a:r>
              <a:rPr lang="en-US" altLang="ja-JP" dirty="0"/>
              <a:t>or1/3</a:t>
            </a:r>
            <a:r>
              <a:rPr lang="ja-JP" altLang="en-US"/>
              <a:t>を占めるようにする。</a:t>
            </a:r>
            <a:endParaRPr kumimoji="1" lang="en-US" altLang="ja-JP" dirty="0"/>
          </a:p>
        </p:txBody>
      </p:sp>
      <p:sp>
        <p:nvSpPr>
          <p:cNvPr id="4" name="スライド番号プレースホルダー 3"/>
          <p:cNvSpPr>
            <a:spLocks noGrp="1"/>
          </p:cNvSpPr>
          <p:nvPr>
            <p:ph type="sldNum" sz="quarter" idx="5"/>
          </p:nvPr>
        </p:nvSpPr>
        <p:spPr/>
        <p:txBody>
          <a:bodyPr/>
          <a:lstStyle/>
          <a:p>
            <a:fld id="{4416417A-2BB1-DE4D-AE9B-2D350565D3A3}" type="slidenum">
              <a:rPr kumimoji="1" lang="ja-JP" altLang="en-US" smtClean="0"/>
              <a:t>3</a:t>
            </a:fld>
            <a:endParaRPr kumimoji="1" lang="ja-JP" altLang="en-US"/>
          </a:p>
        </p:txBody>
      </p:sp>
    </p:spTree>
    <p:extLst>
      <p:ext uri="{BB962C8B-B14F-4D97-AF65-F5344CB8AC3E}">
        <p14:creationId xmlns:p14="http://schemas.microsoft.com/office/powerpoint/2010/main" val="173023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＜本文（そのまま読む）＞</a:t>
            </a:r>
            <a:endParaRPr kumimoji="1" lang="en-US" altLang="ja-JP" dirty="0"/>
          </a:p>
          <a:p>
            <a:pPr algn="just"/>
            <a:r>
              <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There is no history of chest pain or palpitations. He has had gout and some urinary frequency. A diagnosis of benign prostatic hypertrophy has been made, for which he had no treatment.</a:t>
            </a:r>
          </a:p>
          <a:p>
            <a:pPr algn="just"/>
            <a:endPar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For medications, he takes ibuprofen occasionally for the gout.</a:t>
            </a:r>
            <a:r>
              <a:rPr lang="en-US" altLang="ja-JP" sz="1200" b="1" dirty="0"/>
              <a:t> </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altLang="ja-JP" sz="1200" b="1" dirty="0"/>
          </a:p>
          <a:p>
            <a:r>
              <a:rPr lang="en" altLang="ja-JP" b="0" i="0" dirty="0">
                <a:solidFill>
                  <a:srgbClr val="333333"/>
                </a:solidFill>
                <a:effectLst/>
                <a:latin typeface="+mn-lt"/>
              </a:rPr>
              <a:t>There is no relevant family history. </a:t>
            </a:r>
            <a:endParaRPr lang="ja-JP" altLang="ja-JP" sz="12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endPar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This patient stopped smoking 5 years ago.</a:t>
            </a:r>
          </a:p>
          <a:p>
            <a:pPr marL="0" marR="0" lvl="0" indent="0" algn="just" defTabSz="914400" rtl="0" eaLnBrk="1" fontAlgn="auto" latinLnBrk="0" hangingPunct="1">
              <a:lnSpc>
                <a:spcPct val="100000"/>
              </a:lnSpc>
              <a:spcBef>
                <a:spcPts val="0"/>
              </a:spcBef>
              <a:spcAft>
                <a:spcPts val="0"/>
              </a:spcAft>
              <a:buClrTx/>
              <a:buSzTx/>
              <a:buFontTx/>
              <a:buNone/>
              <a:tabLst/>
              <a:defRPr/>
            </a:pPr>
            <a:r>
              <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The patient drinks 5-10 units (40-80 milliliters) of alcohol per week.</a:t>
            </a:r>
            <a:r>
              <a:rPr lang="en" altLang="ja-JP" b="0" i="0" dirty="0">
                <a:solidFill>
                  <a:srgbClr val="333333"/>
                </a:solidFill>
                <a:effectLst/>
                <a:latin typeface="+mn-lt"/>
              </a:rPr>
              <a:t> The dizziness and blackouts have not been associated with alcohol. </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ja-JP" altLang="ja-JP" sz="12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The patient used to work as an electrician.</a:t>
            </a:r>
            <a:endParaRPr lang="ja-JP" altLang="ja-JP" sz="1200" kern="100">
              <a:effectLst/>
              <a:latin typeface="游明朝" panose="02020400000000000000" pitchFamily="18" charset="-128"/>
              <a:ea typeface="游明朝" panose="02020400000000000000" pitchFamily="18" charset="-128"/>
              <a:cs typeface="Times New Roman" panose="02020603050405020304" pitchFamily="18" charset="0"/>
            </a:endParaRPr>
          </a:p>
          <a:p>
            <a:endParaRPr lang="en" altLang="ja-JP" b="1" i="0" dirty="0">
              <a:solidFill>
                <a:srgbClr val="333333"/>
              </a:solidFill>
              <a:effectLst/>
              <a:latin typeface="+mn-lt"/>
            </a:endParaRPr>
          </a:p>
          <a:p>
            <a:r>
              <a:rPr lang="ja-JP" altLang="en-US" b="0" i="0">
                <a:solidFill>
                  <a:srgbClr val="333333"/>
                </a:solidFill>
                <a:effectLst/>
                <a:latin typeface="+mn-lt"/>
              </a:rPr>
              <a:t>＜プレゼンポイント②＞</a:t>
            </a:r>
            <a:endParaRPr lang="en" altLang="ja-JP" b="0" i="0" dirty="0">
              <a:solidFill>
                <a:srgbClr val="333333"/>
              </a:solidFill>
              <a:effectLst/>
              <a:latin typeface="+mn-lt"/>
            </a:endParaRPr>
          </a:p>
          <a:p>
            <a:r>
              <a:rPr lang="ja-JP" altLang="en-US" b="0" i="0">
                <a:solidFill>
                  <a:srgbClr val="333333"/>
                </a:solidFill>
                <a:effectLst/>
                <a:latin typeface="+mn-lt"/>
              </a:rPr>
              <a:t>◯</a:t>
            </a:r>
            <a:r>
              <a:rPr lang="en" altLang="ja-JP" b="0" i="0" dirty="0">
                <a:solidFill>
                  <a:srgbClr val="333333"/>
                </a:solidFill>
                <a:effectLst/>
                <a:latin typeface="+mn-lt"/>
              </a:rPr>
              <a:t>History taking</a:t>
            </a:r>
            <a:r>
              <a:rPr lang="ja-JP" altLang="en-US" b="0" i="0">
                <a:solidFill>
                  <a:srgbClr val="333333"/>
                </a:solidFill>
                <a:effectLst/>
                <a:latin typeface="+mn-lt"/>
              </a:rPr>
              <a:t>の項目例</a:t>
            </a:r>
            <a:endParaRPr lang="en" altLang="ja-JP" b="0" i="0" dirty="0">
              <a:solidFill>
                <a:srgbClr val="333333"/>
              </a:solidFill>
              <a:effectLst/>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 altLang="ja-JP" b="0" i="0" dirty="0">
                <a:solidFill>
                  <a:srgbClr val="333333"/>
                </a:solidFill>
                <a:effectLst/>
                <a:latin typeface="+mn-lt"/>
              </a:rPr>
              <a:t>• History of Present Illness (HPI) </a:t>
            </a:r>
            <a:r>
              <a:rPr lang="ja-JP" altLang="en" b="0" i="0">
                <a:solidFill>
                  <a:srgbClr val="333333"/>
                </a:solidFill>
                <a:effectLst/>
                <a:latin typeface="+mn-lt"/>
              </a:rPr>
              <a:t>「</a:t>
            </a:r>
            <a:r>
              <a:rPr lang="ja-JP" altLang="en-US" b="0" i="0">
                <a:solidFill>
                  <a:srgbClr val="333333"/>
                </a:solidFill>
                <a:effectLst/>
                <a:latin typeface="+mn-lt"/>
              </a:rPr>
              <a:t>現病歴」</a:t>
            </a:r>
            <a:br>
              <a:rPr lang="ja-JP" altLang="en-US" b="0">
                <a:latin typeface="+mn-lt"/>
              </a:rPr>
            </a:br>
            <a:r>
              <a:rPr lang="en-US" altLang="ja-JP" b="0" i="0" dirty="0">
                <a:solidFill>
                  <a:srgbClr val="333333"/>
                </a:solidFill>
                <a:effectLst/>
                <a:latin typeface="+mn-lt"/>
              </a:rPr>
              <a:t>• </a:t>
            </a:r>
            <a:r>
              <a:rPr lang="en" altLang="ja-JP" b="0" i="0" dirty="0">
                <a:solidFill>
                  <a:srgbClr val="333333"/>
                </a:solidFill>
                <a:effectLst/>
                <a:latin typeface="+mn-lt"/>
              </a:rPr>
              <a:t>Past Medical History (PMH) </a:t>
            </a:r>
            <a:r>
              <a:rPr lang="ja-JP" altLang="en" b="0" i="0">
                <a:solidFill>
                  <a:srgbClr val="333333"/>
                </a:solidFill>
                <a:effectLst/>
                <a:latin typeface="+mn-lt"/>
              </a:rPr>
              <a:t>「</a:t>
            </a:r>
            <a:r>
              <a:rPr lang="ja-JP" altLang="en-US" b="0" i="0">
                <a:solidFill>
                  <a:srgbClr val="333333"/>
                </a:solidFill>
                <a:effectLst/>
                <a:latin typeface="+mn-lt"/>
              </a:rPr>
              <a:t>既往歴」</a:t>
            </a:r>
            <a:br>
              <a:rPr lang="ja-JP" altLang="en-US" b="0">
                <a:latin typeface="+mn-lt"/>
              </a:rPr>
            </a:br>
            <a:r>
              <a:rPr lang="en-US" altLang="ja-JP" b="0" i="0" dirty="0">
                <a:solidFill>
                  <a:srgbClr val="333333"/>
                </a:solidFill>
                <a:effectLst/>
                <a:latin typeface="+mn-lt"/>
              </a:rPr>
              <a:t>• </a:t>
            </a:r>
            <a:r>
              <a:rPr lang="en" altLang="ja-JP" b="0" i="0" dirty="0">
                <a:solidFill>
                  <a:srgbClr val="333333"/>
                </a:solidFill>
                <a:effectLst/>
                <a:latin typeface="+mn-lt"/>
              </a:rPr>
              <a:t>Past Surgical History (PSH) </a:t>
            </a:r>
            <a:r>
              <a:rPr lang="ja-JP" altLang="en" b="0" i="0">
                <a:solidFill>
                  <a:srgbClr val="333333"/>
                </a:solidFill>
                <a:effectLst/>
                <a:latin typeface="+mn-lt"/>
              </a:rPr>
              <a:t>「</a:t>
            </a:r>
            <a:r>
              <a:rPr lang="ja-JP" altLang="en-US" b="0" i="0">
                <a:solidFill>
                  <a:srgbClr val="333333"/>
                </a:solidFill>
                <a:effectLst/>
                <a:latin typeface="+mn-lt"/>
              </a:rPr>
              <a:t>手術歴」</a:t>
            </a:r>
            <a:br>
              <a:rPr lang="ja-JP" altLang="en-US" b="0">
                <a:latin typeface="+mn-lt"/>
              </a:rPr>
            </a:br>
            <a:r>
              <a:rPr lang="en-US" altLang="ja-JP" b="0" i="0" dirty="0">
                <a:solidFill>
                  <a:srgbClr val="333333"/>
                </a:solidFill>
                <a:effectLst/>
                <a:latin typeface="+mn-lt"/>
              </a:rPr>
              <a:t>• </a:t>
            </a:r>
            <a:r>
              <a:rPr lang="en" altLang="ja-JP" b="0" i="0" dirty="0">
                <a:solidFill>
                  <a:srgbClr val="333333"/>
                </a:solidFill>
                <a:effectLst/>
                <a:latin typeface="+mn-lt"/>
              </a:rPr>
              <a:t>Medications (Meds) </a:t>
            </a:r>
            <a:r>
              <a:rPr lang="ja-JP" altLang="en" b="0" i="0">
                <a:solidFill>
                  <a:srgbClr val="333333"/>
                </a:solidFill>
                <a:effectLst/>
                <a:latin typeface="+mn-lt"/>
              </a:rPr>
              <a:t>「（</a:t>
            </a:r>
            <a:r>
              <a:rPr lang="ja-JP" altLang="en-US" b="0" i="0">
                <a:solidFill>
                  <a:srgbClr val="333333"/>
                </a:solidFill>
                <a:effectLst/>
                <a:latin typeface="+mn-lt"/>
              </a:rPr>
              <a:t>内服）薬」</a:t>
            </a:r>
            <a:br>
              <a:rPr lang="ja-JP" altLang="en-US" b="0">
                <a:latin typeface="+mn-lt"/>
              </a:rPr>
            </a:br>
            <a:r>
              <a:rPr lang="en-US" altLang="ja-JP" b="0" i="0" dirty="0">
                <a:solidFill>
                  <a:srgbClr val="333333"/>
                </a:solidFill>
                <a:effectLst/>
                <a:latin typeface="+mn-lt"/>
              </a:rPr>
              <a:t>• </a:t>
            </a:r>
            <a:r>
              <a:rPr lang="en" altLang="ja-JP" b="0" i="0" dirty="0">
                <a:solidFill>
                  <a:srgbClr val="333333"/>
                </a:solidFill>
                <a:effectLst/>
                <a:latin typeface="+mn-lt"/>
              </a:rPr>
              <a:t>Allergies </a:t>
            </a:r>
            <a:r>
              <a:rPr lang="ja-JP" altLang="en" b="0" i="0">
                <a:solidFill>
                  <a:srgbClr val="333333"/>
                </a:solidFill>
                <a:effectLst/>
                <a:latin typeface="+mn-lt"/>
              </a:rPr>
              <a:t>「</a:t>
            </a:r>
            <a:r>
              <a:rPr lang="ja-JP" altLang="en-US" b="0" i="0">
                <a:solidFill>
                  <a:srgbClr val="333333"/>
                </a:solidFill>
                <a:effectLst/>
                <a:latin typeface="+mn-lt"/>
              </a:rPr>
              <a:t>アレルギー」</a:t>
            </a:r>
            <a:r>
              <a:rPr lang="en-US" altLang="ja-JP" b="0" i="0" dirty="0">
                <a:solidFill>
                  <a:srgbClr val="333333"/>
                </a:solidFill>
                <a:effectLst/>
                <a:latin typeface="+mn-lt"/>
              </a:rPr>
              <a:t>:</a:t>
            </a:r>
            <a:r>
              <a:rPr lang="ja-JP" altLang="en-US" b="0" i="0">
                <a:solidFill>
                  <a:srgbClr val="333333"/>
                </a:solidFill>
                <a:effectLst/>
                <a:latin typeface="+mn-lt"/>
              </a:rPr>
              <a:t>アレルギーがない場合は</a:t>
            </a:r>
            <a:r>
              <a:rPr lang="en-US" altLang="ja-JP" b="0" i="0" dirty="0">
                <a:solidFill>
                  <a:srgbClr val="333333"/>
                </a:solidFill>
                <a:effectLst/>
                <a:latin typeface="+mn-lt"/>
              </a:rPr>
              <a:t>NKDA</a:t>
            </a:r>
            <a:r>
              <a:rPr lang="en-US" altLang="ja-JP" dirty="0"/>
              <a:t>(not known drug allergy) </a:t>
            </a:r>
            <a:r>
              <a:rPr lang="en-US" altLang="ja-JP" b="0" i="0" dirty="0">
                <a:solidFill>
                  <a:srgbClr val="333333"/>
                </a:solidFill>
                <a:effectLst/>
                <a:latin typeface="+mn-lt"/>
              </a:rPr>
              <a:t>, NKA </a:t>
            </a:r>
            <a:r>
              <a:rPr lang="en-US" altLang="ja-JP" dirty="0"/>
              <a:t>(not known allergy)</a:t>
            </a:r>
            <a:r>
              <a:rPr lang="ja-JP" altLang="en-US"/>
              <a:t>と表記</a:t>
            </a:r>
            <a:br>
              <a:rPr lang="ja-JP" altLang="en-US" b="0">
                <a:latin typeface="+mn-lt"/>
              </a:rPr>
            </a:br>
            <a:r>
              <a:rPr lang="en-US" altLang="ja-JP" b="0" i="0" dirty="0">
                <a:solidFill>
                  <a:srgbClr val="333333"/>
                </a:solidFill>
                <a:effectLst/>
                <a:latin typeface="+mn-lt"/>
              </a:rPr>
              <a:t>• </a:t>
            </a:r>
            <a:r>
              <a:rPr lang="en" altLang="ja-JP" b="0" i="0" dirty="0">
                <a:solidFill>
                  <a:srgbClr val="333333"/>
                </a:solidFill>
                <a:effectLst/>
                <a:latin typeface="+mn-lt"/>
              </a:rPr>
              <a:t>Family History (FH) </a:t>
            </a:r>
            <a:r>
              <a:rPr lang="ja-JP" altLang="en" b="0" i="0">
                <a:solidFill>
                  <a:srgbClr val="333333"/>
                </a:solidFill>
                <a:effectLst/>
                <a:latin typeface="+mn-lt"/>
              </a:rPr>
              <a:t>「</a:t>
            </a:r>
            <a:r>
              <a:rPr lang="ja-JP" altLang="en-US" b="0" i="0">
                <a:solidFill>
                  <a:srgbClr val="333333"/>
                </a:solidFill>
                <a:effectLst/>
                <a:latin typeface="+mn-lt"/>
              </a:rPr>
              <a:t>家族歴」</a:t>
            </a:r>
            <a:br>
              <a:rPr lang="ja-JP" altLang="en-US" b="0">
                <a:latin typeface="+mn-lt"/>
              </a:rPr>
            </a:br>
            <a:r>
              <a:rPr lang="en-US" altLang="ja-JP" b="0" i="0" dirty="0">
                <a:solidFill>
                  <a:srgbClr val="333333"/>
                </a:solidFill>
                <a:effectLst/>
                <a:latin typeface="+mn-lt"/>
              </a:rPr>
              <a:t>• </a:t>
            </a:r>
            <a:r>
              <a:rPr lang="en" altLang="ja-JP" b="0" i="0" dirty="0">
                <a:solidFill>
                  <a:srgbClr val="333333"/>
                </a:solidFill>
                <a:effectLst/>
                <a:latin typeface="+mn-lt"/>
              </a:rPr>
              <a:t>Social History (SH) </a:t>
            </a:r>
            <a:r>
              <a:rPr lang="ja-JP" altLang="en" b="0" i="0">
                <a:solidFill>
                  <a:srgbClr val="333333"/>
                </a:solidFill>
                <a:effectLst/>
                <a:latin typeface="+mn-lt"/>
              </a:rPr>
              <a:t>「</a:t>
            </a:r>
            <a:r>
              <a:rPr lang="ja-JP" altLang="en-US" b="0" i="0">
                <a:solidFill>
                  <a:srgbClr val="333333"/>
                </a:solidFill>
                <a:effectLst/>
                <a:latin typeface="+mn-lt"/>
              </a:rPr>
              <a:t>社会歴」：</a:t>
            </a:r>
            <a:r>
              <a:rPr lang="en-US" altLang="ja-JP" b="0" i="0" dirty="0">
                <a:solidFill>
                  <a:srgbClr val="333333"/>
                </a:solidFill>
                <a:effectLst/>
                <a:latin typeface="+mn-lt"/>
              </a:rPr>
              <a:t>Smoking, Alcohol, occupation</a:t>
            </a:r>
            <a:br>
              <a:rPr lang="ja-JP" altLang="en-US" b="0">
                <a:latin typeface="+mn-lt"/>
              </a:rPr>
            </a:br>
            <a:r>
              <a:rPr lang="en-US" altLang="ja-JP" b="0" i="0" dirty="0">
                <a:solidFill>
                  <a:srgbClr val="333333"/>
                </a:solidFill>
                <a:effectLst/>
                <a:latin typeface="+mn-lt"/>
              </a:rPr>
              <a:t>• </a:t>
            </a:r>
            <a:r>
              <a:rPr lang="en" altLang="ja-JP" b="0" i="0" dirty="0">
                <a:solidFill>
                  <a:srgbClr val="333333"/>
                </a:solidFill>
                <a:effectLst/>
                <a:latin typeface="+mn-lt"/>
              </a:rPr>
              <a:t>Review of Systems (ROS) </a:t>
            </a:r>
            <a:r>
              <a:rPr lang="ja-JP" altLang="en" b="0" i="0">
                <a:solidFill>
                  <a:srgbClr val="333333"/>
                </a:solidFill>
                <a:effectLst/>
                <a:latin typeface="+mn-lt"/>
              </a:rPr>
              <a:t>「</a:t>
            </a:r>
            <a:r>
              <a:rPr lang="ja-JP" altLang="en-US" b="0" i="0">
                <a:solidFill>
                  <a:srgbClr val="333333"/>
                </a:solidFill>
                <a:effectLst/>
                <a:latin typeface="+mn-lt"/>
              </a:rPr>
              <a:t>システムレビュー」</a:t>
            </a:r>
            <a:endParaRPr lang="en-US" altLang="ja-JP" b="0" i="0" dirty="0">
              <a:solidFill>
                <a:srgbClr val="333333"/>
              </a:solidFill>
              <a:effectLst/>
              <a:latin typeface="+mn-lt"/>
            </a:endParaRPr>
          </a:p>
        </p:txBody>
      </p:sp>
      <p:sp>
        <p:nvSpPr>
          <p:cNvPr id="4" name="スライド番号プレースホルダー 3"/>
          <p:cNvSpPr>
            <a:spLocks noGrp="1"/>
          </p:cNvSpPr>
          <p:nvPr>
            <p:ph type="sldNum" sz="quarter" idx="5"/>
          </p:nvPr>
        </p:nvSpPr>
        <p:spPr/>
        <p:txBody>
          <a:bodyPr/>
          <a:lstStyle/>
          <a:p>
            <a:fld id="{4416417A-2BB1-DE4D-AE9B-2D350565D3A3}" type="slidenum">
              <a:rPr kumimoji="1" lang="ja-JP" altLang="en-US" smtClean="0"/>
              <a:t>4</a:t>
            </a:fld>
            <a:endParaRPr kumimoji="1" lang="ja-JP" altLang="en-US"/>
          </a:p>
        </p:txBody>
      </p:sp>
    </p:spTree>
    <p:extLst>
      <p:ext uri="{BB962C8B-B14F-4D97-AF65-F5344CB8AC3E}">
        <p14:creationId xmlns:p14="http://schemas.microsoft.com/office/powerpoint/2010/main" val="17323642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b="0" i="0" dirty="0">
                <a:solidFill>
                  <a:srgbClr val="333333"/>
                </a:solidFill>
                <a:effectLst/>
                <a:latin typeface="Noto Sans Japanese"/>
              </a:rPr>
              <a:t>Next, let me show you the results of physical examinations.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b="0" i="0" dirty="0">
              <a:solidFill>
                <a:srgbClr val="333333"/>
              </a:solidFill>
              <a:effectLst/>
              <a:latin typeface="Noto Sans Japanese"/>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i="0">
                <a:solidFill>
                  <a:srgbClr val="333333"/>
                </a:solidFill>
                <a:effectLst/>
                <a:latin typeface="Noto Sans Japanese"/>
              </a:rPr>
              <a:t>＜本文そのまま＞</a:t>
            </a:r>
            <a:endParaRPr kumimoji="1" lang="en-US" altLang="ja-JP" b="0" i="0" dirty="0">
              <a:solidFill>
                <a:srgbClr val="333333"/>
              </a:solidFill>
              <a:effectLst/>
              <a:latin typeface="Noto Sans Japanese"/>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b="0" i="0" dirty="0">
                <a:solidFill>
                  <a:srgbClr val="333333"/>
                </a:solidFill>
                <a:effectLst/>
                <a:latin typeface="Noto Sans Japanese"/>
              </a:rPr>
              <a:t>He is pale with a blood pressure of 96/64mmHg. The pulse rate is 33/min, regular. There are no heart murmurs. The jugular venous pressure is raised 3 cm with occasional rises. There is no leg edema. The peripheral pulses are palpable except for the left dorsalis pedis. The respiratory system is normal.</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b="0" i="0" dirty="0">
              <a:solidFill>
                <a:srgbClr val="333333"/>
              </a:solidFill>
              <a:effectLst/>
              <a:latin typeface="Noto Sans Japanese"/>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b="0" i="0" dirty="0">
              <a:solidFill>
                <a:srgbClr val="333333"/>
              </a:solidFill>
              <a:effectLst/>
              <a:latin typeface="Noto Sans Japanese"/>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b="0" i="0" dirty="0">
              <a:solidFill>
                <a:srgbClr val="333333"/>
              </a:solidFill>
              <a:effectLst/>
              <a:latin typeface="Noto Sans Japanese"/>
            </a:endParaRPr>
          </a:p>
          <a:p>
            <a:r>
              <a:rPr kumimoji="1" lang="ja-JP" altLang="en-US"/>
              <a:t>＜プレゼンポイント③＞</a:t>
            </a:r>
            <a:endParaRPr kumimoji="1" lang="en-US" altLang="ja-JP" dirty="0"/>
          </a:p>
          <a:p>
            <a:r>
              <a:rPr lang="en" altLang="ja-JP" b="1" i="0" dirty="0">
                <a:solidFill>
                  <a:srgbClr val="333333"/>
                </a:solidFill>
                <a:effectLst/>
                <a:latin typeface="Noto Sans Japanese"/>
              </a:rPr>
              <a:t>• </a:t>
            </a:r>
            <a:r>
              <a:rPr kumimoji="1" lang="en-US" altLang="ja-JP" dirty="0"/>
              <a:t>GA( General appearance)</a:t>
            </a:r>
            <a:r>
              <a:rPr kumimoji="1" lang="ja-JP" altLang="en-US"/>
              <a:t>「全身の様子」</a:t>
            </a:r>
            <a:endParaRPr kumimoji="1" lang="en-US" altLang="ja-JP" dirty="0"/>
          </a:p>
          <a:p>
            <a:r>
              <a:rPr lang="en" altLang="ja-JP" b="1" i="0" dirty="0">
                <a:solidFill>
                  <a:srgbClr val="333333"/>
                </a:solidFill>
                <a:effectLst/>
                <a:latin typeface="Noto Sans Japanese"/>
              </a:rPr>
              <a:t>• Vital Signs</a:t>
            </a:r>
            <a:r>
              <a:rPr lang="en" altLang="ja-JP" b="0" i="0" dirty="0">
                <a:solidFill>
                  <a:srgbClr val="333333"/>
                </a:solidFill>
                <a:effectLst/>
                <a:latin typeface="Noto Sans Japanese"/>
              </a:rPr>
              <a:t> (</a:t>
            </a:r>
            <a:r>
              <a:rPr lang="en" altLang="ja-JP" b="1" i="0" dirty="0">
                <a:solidFill>
                  <a:srgbClr val="333333"/>
                </a:solidFill>
                <a:effectLst/>
                <a:latin typeface="Noto Sans Japanese"/>
              </a:rPr>
              <a:t>VS</a:t>
            </a:r>
            <a:r>
              <a:rPr lang="en" altLang="ja-JP" b="0" i="0" dirty="0">
                <a:solidFill>
                  <a:srgbClr val="333333"/>
                </a:solidFill>
                <a:effectLst/>
                <a:latin typeface="Noto Sans Japanese"/>
              </a:rPr>
              <a:t>) </a:t>
            </a:r>
            <a:r>
              <a:rPr lang="ja-JP" altLang="en" b="0" i="0">
                <a:solidFill>
                  <a:srgbClr val="333333"/>
                </a:solidFill>
                <a:effectLst/>
                <a:latin typeface="Noto Sans Japanese"/>
              </a:rPr>
              <a:t>「</a:t>
            </a:r>
            <a:r>
              <a:rPr lang="ja-JP" altLang="en-US" b="0" i="0">
                <a:solidFill>
                  <a:srgbClr val="333333"/>
                </a:solidFill>
                <a:effectLst/>
                <a:latin typeface="Noto Sans Japanese"/>
              </a:rPr>
              <a:t>バイタルサイン」</a:t>
            </a:r>
            <a:br>
              <a:rPr lang="ja-JP" altLang="en-US"/>
            </a:br>
            <a:r>
              <a:rPr lang="en-US" altLang="ja-JP" b="1" i="0" dirty="0">
                <a:solidFill>
                  <a:srgbClr val="333333"/>
                </a:solidFill>
                <a:effectLst/>
                <a:latin typeface="Noto Sans Japanese"/>
              </a:rPr>
              <a:t>• </a:t>
            </a:r>
            <a:r>
              <a:rPr lang="en" altLang="ja-JP" b="1" i="0" dirty="0">
                <a:solidFill>
                  <a:srgbClr val="333333"/>
                </a:solidFill>
                <a:effectLst/>
                <a:latin typeface="Noto Sans Japanese"/>
              </a:rPr>
              <a:t>HEENT</a:t>
            </a:r>
            <a:r>
              <a:rPr lang="en" altLang="ja-JP" b="0" i="0" dirty="0">
                <a:solidFill>
                  <a:srgbClr val="333333"/>
                </a:solidFill>
                <a:effectLst/>
                <a:latin typeface="Noto Sans Japanese"/>
              </a:rPr>
              <a:t> </a:t>
            </a:r>
            <a:r>
              <a:rPr lang="ja-JP" altLang="en" b="0" i="0">
                <a:solidFill>
                  <a:srgbClr val="333333"/>
                </a:solidFill>
                <a:effectLst/>
                <a:latin typeface="Noto Sans Japanese"/>
              </a:rPr>
              <a:t>「</a:t>
            </a:r>
            <a:r>
              <a:rPr lang="ja-JP" altLang="en-US" b="0" i="0">
                <a:solidFill>
                  <a:srgbClr val="333333"/>
                </a:solidFill>
                <a:effectLst/>
                <a:latin typeface="Noto Sans Japanese"/>
              </a:rPr>
              <a:t>頭頸部 </a:t>
            </a:r>
            <a:r>
              <a:rPr lang="en-US" altLang="ja-JP" b="0" i="0" dirty="0">
                <a:solidFill>
                  <a:srgbClr val="333333"/>
                </a:solidFill>
                <a:effectLst/>
                <a:latin typeface="Noto Sans Japanese"/>
              </a:rPr>
              <a:t>(</a:t>
            </a:r>
            <a:r>
              <a:rPr lang="en" altLang="ja-JP" b="0" i="0" dirty="0">
                <a:solidFill>
                  <a:srgbClr val="333333"/>
                </a:solidFill>
                <a:effectLst/>
                <a:latin typeface="Noto Sans Japanese"/>
              </a:rPr>
              <a:t>head, eyes, ears, nose and throat </a:t>
            </a:r>
            <a:r>
              <a:rPr lang="ja-JP" altLang="en-US" b="0" i="0">
                <a:solidFill>
                  <a:srgbClr val="333333"/>
                </a:solidFill>
                <a:effectLst/>
                <a:latin typeface="Noto Sans Japanese"/>
              </a:rPr>
              <a:t>の略。「エイチ・イー・イー・エヌ・ティー」と発音</a:t>
            </a:r>
            <a:r>
              <a:rPr lang="en-US" altLang="ja-JP" b="0" i="0" dirty="0">
                <a:solidFill>
                  <a:srgbClr val="333333"/>
                </a:solidFill>
                <a:effectLst/>
                <a:latin typeface="Noto Sans Japanese"/>
              </a:rPr>
              <a:t>)</a:t>
            </a:r>
            <a:r>
              <a:rPr lang="ja-JP" altLang="en-US" b="0" i="0">
                <a:solidFill>
                  <a:srgbClr val="333333"/>
                </a:solidFill>
                <a:effectLst/>
                <a:latin typeface="Noto Sans Japanese"/>
              </a:rPr>
              <a:t>」</a:t>
            </a:r>
            <a:br>
              <a:rPr lang="ja-JP" altLang="en-US"/>
            </a:br>
            <a:r>
              <a:rPr lang="en-US" altLang="ja-JP" b="1" i="0" dirty="0">
                <a:solidFill>
                  <a:srgbClr val="333333"/>
                </a:solidFill>
                <a:effectLst/>
                <a:latin typeface="Noto Sans Japanese"/>
              </a:rPr>
              <a:t>• </a:t>
            </a:r>
            <a:r>
              <a:rPr lang="en" altLang="ja-JP" b="1" i="0" dirty="0">
                <a:solidFill>
                  <a:srgbClr val="333333"/>
                </a:solidFill>
                <a:effectLst/>
                <a:latin typeface="Noto Sans Japanese"/>
              </a:rPr>
              <a:t>Neck</a:t>
            </a:r>
            <a:r>
              <a:rPr lang="en" altLang="ja-JP" b="0" i="0" dirty="0">
                <a:solidFill>
                  <a:srgbClr val="333333"/>
                </a:solidFill>
                <a:effectLst/>
                <a:latin typeface="Noto Sans Japanese"/>
              </a:rPr>
              <a:t> </a:t>
            </a:r>
            <a:r>
              <a:rPr lang="ja-JP" altLang="en" b="0" i="0">
                <a:solidFill>
                  <a:srgbClr val="333333"/>
                </a:solidFill>
                <a:effectLst/>
                <a:latin typeface="Noto Sans Japanese"/>
              </a:rPr>
              <a:t>「</a:t>
            </a:r>
            <a:r>
              <a:rPr lang="ja-JP" altLang="en-US" b="0" i="0">
                <a:solidFill>
                  <a:srgbClr val="333333"/>
                </a:solidFill>
                <a:effectLst/>
                <a:latin typeface="Noto Sans Japanese"/>
              </a:rPr>
              <a:t>頚部」</a:t>
            </a:r>
            <a:br>
              <a:rPr lang="ja-JP" altLang="en-US"/>
            </a:br>
            <a:r>
              <a:rPr lang="en-US" altLang="ja-JP" b="1" i="0" dirty="0">
                <a:solidFill>
                  <a:srgbClr val="333333"/>
                </a:solidFill>
                <a:effectLst/>
                <a:latin typeface="Noto Sans Japanese"/>
              </a:rPr>
              <a:t>• </a:t>
            </a:r>
            <a:r>
              <a:rPr lang="en" altLang="ja-JP" b="1" i="0" dirty="0">
                <a:solidFill>
                  <a:srgbClr val="333333"/>
                </a:solidFill>
                <a:effectLst/>
                <a:latin typeface="Noto Sans Japanese"/>
              </a:rPr>
              <a:t>Cardiovascular Exam</a:t>
            </a:r>
            <a:r>
              <a:rPr lang="en" altLang="ja-JP" b="0" i="0" dirty="0">
                <a:solidFill>
                  <a:srgbClr val="333333"/>
                </a:solidFill>
                <a:effectLst/>
                <a:latin typeface="Noto Sans Japanese"/>
              </a:rPr>
              <a:t> (</a:t>
            </a:r>
            <a:r>
              <a:rPr lang="en" altLang="ja-JP" b="1" i="0" dirty="0">
                <a:solidFill>
                  <a:srgbClr val="333333"/>
                </a:solidFill>
                <a:effectLst/>
                <a:latin typeface="Noto Sans Japanese"/>
              </a:rPr>
              <a:t>CV</a:t>
            </a:r>
            <a:r>
              <a:rPr lang="en" altLang="ja-JP" b="0" i="0" dirty="0">
                <a:solidFill>
                  <a:srgbClr val="333333"/>
                </a:solidFill>
                <a:effectLst/>
                <a:latin typeface="Noto Sans Japanese"/>
              </a:rPr>
              <a:t>) </a:t>
            </a:r>
            <a:r>
              <a:rPr lang="ja-JP" altLang="en" b="0" i="0">
                <a:solidFill>
                  <a:srgbClr val="333333"/>
                </a:solidFill>
                <a:effectLst/>
                <a:latin typeface="Noto Sans Japanese"/>
              </a:rPr>
              <a:t>「</a:t>
            </a:r>
            <a:r>
              <a:rPr lang="ja-JP" altLang="en-US" b="0" i="0">
                <a:solidFill>
                  <a:srgbClr val="333333"/>
                </a:solidFill>
                <a:effectLst/>
                <a:latin typeface="Noto Sans Japanese"/>
              </a:rPr>
              <a:t>心血管」</a:t>
            </a:r>
            <a:br>
              <a:rPr lang="ja-JP" altLang="en-US"/>
            </a:br>
            <a:r>
              <a:rPr lang="en-US" altLang="ja-JP" b="1" i="0" dirty="0">
                <a:solidFill>
                  <a:srgbClr val="333333"/>
                </a:solidFill>
                <a:effectLst/>
                <a:latin typeface="Noto Sans Japanese"/>
              </a:rPr>
              <a:t>• </a:t>
            </a:r>
            <a:r>
              <a:rPr lang="en" altLang="ja-JP" b="1" i="0" dirty="0">
                <a:solidFill>
                  <a:srgbClr val="333333"/>
                </a:solidFill>
                <a:effectLst/>
                <a:latin typeface="Noto Sans Japanese"/>
              </a:rPr>
              <a:t>Pulmonary Exam</a:t>
            </a:r>
            <a:r>
              <a:rPr lang="en" altLang="ja-JP" b="0" i="0" dirty="0">
                <a:solidFill>
                  <a:srgbClr val="333333"/>
                </a:solidFill>
                <a:effectLst/>
                <a:latin typeface="Noto Sans Japanese"/>
              </a:rPr>
              <a:t> (</a:t>
            </a:r>
            <a:r>
              <a:rPr lang="en" altLang="ja-JP" b="1" i="0" dirty="0">
                <a:solidFill>
                  <a:srgbClr val="333333"/>
                </a:solidFill>
                <a:effectLst/>
                <a:latin typeface="Noto Sans Japanese"/>
              </a:rPr>
              <a:t>Chest</a:t>
            </a:r>
            <a:r>
              <a:rPr lang="en" altLang="ja-JP" b="0" i="0" dirty="0">
                <a:solidFill>
                  <a:srgbClr val="333333"/>
                </a:solidFill>
                <a:effectLst/>
                <a:latin typeface="Noto Sans Japanese"/>
              </a:rPr>
              <a:t>) </a:t>
            </a:r>
            <a:r>
              <a:rPr lang="ja-JP" altLang="en" b="0" i="0">
                <a:solidFill>
                  <a:srgbClr val="333333"/>
                </a:solidFill>
                <a:effectLst/>
                <a:latin typeface="Noto Sans Japanese"/>
              </a:rPr>
              <a:t>「</a:t>
            </a:r>
            <a:r>
              <a:rPr lang="ja-JP" altLang="en-US" b="0" i="0">
                <a:solidFill>
                  <a:srgbClr val="333333"/>
                </a:solidFill>
                <a:effectLst/>
                <a:latin typeface="Noto Sans Japanese"/>
              </a:rPr>
              <a:t>呼吸器（胸部）」</a:t>
            </a:r>
            <a:br>
              <a:rPr lang="ja-JP" altLang="en-US"/>
            </a:br>
            <a:r>
              <a:rPr lang="en-US" altLang="ja-JP" b="1" i="0" dirty="0">
                <a:solidFill>
                  <a:srgbClr val="333333"/>
                </a:solidFill>
                <a:effectLst/>
                <a:latin typeface="Noto Sans Japanese"/>
              </a:rPr>
              <a:t>• </a:t>
            </a:r>
            <a:r>
              <a:rPr lang="en" altLang="ja-JP" b="1" i="0" dirty="0">
                <a:solidFill>
                  <a:srgbClr val="333333"/>
                </a:solidFill>
                <a:effectLst/>
                <a:latin typeface="Noto Sans Japanese"/>
              </a:rPr>
              <a:t>Abdominal Exam</a:t>
            </a:r>
            <a:r>
              <a:rPr lang="en" altLang="ja-JP" b="0" i="0" dirty="0">
                <a:solidFill>
                  <a:srgbClr val="333333"/>
                </a:solidFill>
                <a:effectLst/>
                <a:latin typeface="Noto Sans Japanese"/>
              </a:rPr>
              <a:t> (</a:t>
            </a:r>
            <a:r>
              <a:rPr lang="en" altLang="ja-JP" b="1" i="0" dirty="0">
                <a:solidFill>
                  <a:srgbClr val="333333"/>
                </a:solidFill>
                <a:effectLst/>
                <a:latin typeface="Noto Sans Japanese"/>
              </a:rPr>
              <a:t>Abdomen</a:t>
            </a:r>
            <a:r>
              <a:rPr lang="en" altLang="ja-JP" b="0" i="0" dirty="0">
                <a:solidFill>
                  <a:srgbClr val="333333"/>
                </a:solidFill>
                <a:effectLst/>
                <a:latin typeface="Noto Sans Japanese"/>
              </a:rPr>
              <a:t>) </a:t>
            </a:r>
            <a:r>
              <a:rPr lang="ja-JP" altLang="en" b="0" i="0">
                <a:solidFill>
                  <a:srgbClr val="333333"/>
                </a:solidFill>
                <a:effectLst/>
                <a:latin typeface="Noto Sans Japanese"/>
              </a:rPr>
              <a:t>「</a:t>
            </a:r>
            <a:r>
              <a:rPr lang="ja-JP" altLang="en-US" b="0" i="0">
                <a:solidFill>
                  <a:srgbClr val="333333"/>
                </a:solidFill>
                <a:effectLst/>
                <a:latin typeface="Noto Sans Japanese"/>
              </a:rPr>
              <a:t>腹部」</a:t>
            </a:r>
            <a:br>
              <a:rPr lang="ja-JP" altLang="en-US"/>
            </a:br>
            <a:r>
              <a:rPr lang="en-US" altLang="ja-JP" b="1" i="0" dirty="0">
                <a:solidFill>
                  <a:srgbClr val="333333"/>
                </a:solidFill>
                <a:effectLst/>
                <a:latin typeface="Noto Sans Japanese"/>
              </a:rPr>
              <a:t>• </a:t>
            </a:r>
            <a:r>
              <a:rPr lang="en" altLang="ja-JP" b="1" i="0" dirty="0">
                <a:solidFill>
                  <a:srgbClr val="333333"/>
                </a:solidFill>
                <a:effectLst/>
                <a:latin typeface="Noto Sans Japanese"/>
              </a:rPr>
              <a:t>Neurological Exam</a:t>
            </a:r>
            <a:r>
              <a:rPr lang="en" altLang="ja-JP" b="0" i="0" dirty="0">
                <a:solidFill>
                  <a:srgbClr val="333333"/>
                </a:solidFill>
                <a:effectLst/>
                <a:latin typeface="Noto Sans Japanese"/>
              </a:rPr>
              <a:t> (</a:t>
            </a:r>
            <a:r>
              <a:rPr lang="en" altLang="ja-JP" b="1" i="0" dirty="0">
                <a:solidFill>
                  <a:srgbClr val="333333"/>
                </a:solidFill>
                <a:effectLst/>
                <a:latin typeface="Noto Sans Japanese"/>
              </a:rPr>
              <a:t>Neuro</a:t>
            </a:r>
            <a:r>
              <a:rPr lang="en" altLang="ja-JP" b="0" i="0" dirty="0">
                <a:solidFill>
                  <a:srgbClr val="333333"/>
                </a:solidFill>
                <a:effectLst/>
                <a:latin typeface="Noto Sans Japanese"/>
              </a:rPr>
              <a:t>) </a:t>
            </a:r>
            <a:r>
              <a:rPr lang="ja-JP" altLang="en" b="0" i="0">
                <a:solidFill>
                  <a:srgbClr val="333333"/>
                </a:solidFill>
                <a:effectLst/>
                <a:latin typeface="Noto Sans Japanese"/>
              </a:rPr>
              <a:t>「</a:t>
            </a:r>
            <a:r>
              <a:rPr lang="ja-JP" altLang="en-US" b="0" i="0">
                <a:solidFill>
                  <a:srgbClr val="333333"/>
                </a:solidFill>
                <a:effectLst/>
                <a:latin typeface="Noto Sans Japanese"/>
              </a:rPr>
              <a:t>神経」</a:t>
            </a:r>
            <a:br>
              <a:rPr lang="ja-JP" altLang="en-US"/>
            </a:br>
            <a:r>
              <a:rPr lang="en-US" altLang="ja-JP" b="1" i="0" dirty="0">
                <a:solidFill>
                  <a:srgbClr val="333333"/>
                </a:solidFill>
                <a:effectLst/>
                <a:latin typeface="Noto Sans Japanese"/>
              </a:rPr>
              <a:t>• </a:t>
            </a:r>
            <a:r>
              <a:rPr lang="en" altLang="ja-JP" b="1" i="0" dirty="0">
                <a:solidFill>
                  <a:srgbClr val="333333"/>
                </a:solidFill>
                <a:effectLst/>
                <a:latin typeface="Noto Sans Japanese"/>
              </a:rPr>
              <a:t>Extremities</a:t>
            </a:r>
            <a:r>
              <a:rPr lang="en" altLang="ja-JP" b="0" i="0" dirty="0">
                <a:solidFill>
                  <a:srgbClr val="333333"/>
                </a:solidFill>
                <a:effectLst/>
                <a:latin typeface="Noto Sans Japanese"/>
              </a:rPr>
              <a:t> </a:t>
            </a:r>
            <a:r>
              <a:rPr lang="ja-JP" altLang="en" b="0" i="0">
                <a:solidFill>
                  <a:srgbClr val="333333"/>
                </a:solidFill>
                <a:effectLst/>
                <a:latin typeface="Noto Sans Japanese"/>
              </a:rPr>
              <a:t>「</a:t>
            </a:r>
            <a:r>
              <a:rPr lang="ja-JP" altLang="en-US" b="0" i="0">
                <a:solidFill>
                  <a:srgbClr val="333333"/>
                </a:solidFill>
                <a:effectLst/>
                <a:latin typeface="Noto Sans Japanese"/>
              </a:rPr>
              <a:t>四肢」</a:t>
            </a:r>
            <a:br>
              <a:rPr lang="ja-JP" altLang="en-US"/>
            </a:br>
            <a:r>
              <a:rPr lang="en-US" altLang="ja-JP" b="1" i="0" dirty="0">
                <a:solidFill>
                  <a:srgbClr val="333333"/>
                </a:solidFill>
                <a:effectLst/>
                <a:latin typeface="Noto Sans Japanese"/>
              </a:rPr>
              <a:t>• </a:t>
            </a:r>
            <a:r>
              <a:rPr lang="en" altLang="ja-JP" b="1" i="0" dirty="0">
                <a:solidFill>
                  <a:srgbClr val="333333"/>
                </a:solidFill>
                <a:effectLst/>
                <a:latin typeface="Noto Sans Japanese"/>
              </a:rPr>
              <a:t>Skin</a:t>
            </a:r>
            <a:r>
              <a:rPr lang="en" altLang="ja-JP" b="0" i="0" dirty="0">
                <a:solidFill>
                  <a:srgbClr val="333333"/>
                </a:solidFill>
                <a:effectLst/>
                <a:latin typeface="Noto Sans Japanese"/>
              </a:rPr>
              <a:t> </a:t>
            </a:r>
            <a:r>
              <a:rPr lang="ja-JP" altLang="en" b="0" i="0">
                <a:solidFill>
                  <a:srgbClr val="333333"/>
                </a:solidFill>
                <a:effectLst/>
                <a:latin typeface="Noto Sans Japanese"/>
              </a:rPr>
              <a:t>「</a:t>
            </a:r>
            <a:r>
              <a:rPr lang="ja-JP" altLang="en-US" b="0" i="0">
                <a:solidFill>
                  <a:srgbClr val="333333"/>
                </a:solidFill>
                <a:effectLst/>
                <a:latin typeface="Noto Sans Japanese"/>
              </a:rPr>
              <a:t>皮膚」</a:t>
            </a:r>
            <a:endParaRPr lang="en-US" altLang="ja-JP" b="0" i="0" dirty="0">
              <a:solidFill>
                <a:srgbClr val="333333"/>
              </a:solidFill>
              <a:effectLst/>
              <a:latin typeface="Noto Sans Japanese"/>
            </a:endParaRPr>
          </a:p>
        </p:txBody>
      </p:sp>
      <p:sp>
        <p:nvSpPr>
          <p:cNvPr id="4" name="スライド番号プレースホルダー 3"/>
          <p:cNvSpPr>
            <a:spLocks noGrp="1"/>
          </p:cNvSpPr>
          <p:nvPr>
            <p:ph type="sldNum" sz="quarter" idx="5"/>
          </p:nvPr>
        </p:nvSpPr>
        <p:spPr/>
        <p:txBody>
          <a:bodyPr/>
          <a:lstStyle/>
          <a:p>
            <a:fld id="{4416417A-2BB1-DE4D-AE9B-2D350565D3A3}" type="slidenum">
              <a:rPr kumimoji="1" lang="ja-JP" altLang="en-US" smtClean="0"/>
              <a:t>5</a:t>
            </a:fld>
            <a:endParaRPr kumimoji="1" lang="ja-JP" altLang="en-US"/>
          </a:p>
        </p:txBody>
      </p:sp>
    </p:spTree>
    <p:extLst>
      <p:ext uri="{BB962C8B-B14F-4D97-AF65-F5344CB8AC3E}">
        <p14:creationId xmlns:p14="http://schemas.microsoft.com/office/powerpoint/2010/main" val="32375839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a:t>The patient’s ECG is shown in Figure 1.1.</a:t>
            </a:r>
          </a:p>
        </p:txBody>
      </p:sp>
      <p:sp>
        <p:nvSpPr>
          <p:cNvPr id="4" name="スライド番号プレースホルダー 3"/>
          <p:cNvSpPr>
            <a:spLocks noGrp="1"/>
          </p:cNvSpPr>
          <p:nvPr>
            <p:ph type="sldNum" sz="quarter" idx="5"/>
          </p:nvPr>
        </p:nvSpPr>
        <p:spPr/>
        <p:txBody>
          <a:bodyPr/>
          <a:lstStyle/>
          <a:p>
            <a:fld id="{4416417A-2BB1-DE4D-AE9B-2D350565D3A3}" type="slidenum">
              <a:rPr kumimoji="1" lang="ja-JP" altLang="en-US" smtClean="0"/>
              <a:t>6</a:t>
            </a:fld>
            <a:endParaRPr kumimoji="1" lang="ja-JP" altLang="en-US"/>
          </a:p>
        </p:txBody>
      </p:sp>
    </p:spTree>
    <p:extLst>
      <p:ext uri="{BB962C8B-B14F-4D97-AF65-F5344CB8AC3E}">
        <p14:creationId xmlns:p14="http://schemas.microsoft.com/office/powerpoint/2010/main" val="33315551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Now, I’d like to ask you two questions. First, what is the cause of </a:t>
            </a:r>
            <a:r>
              <a:rPr kumimoji="1" lang="en-US" altLang="ja-JP" b="1" dirty="0">
                <a:solidFill>
                  <a:srgbClr val="0070C0"/>
                </a:solidFill>
              </a:rPr>
              <a:t>the</a:t>
            </a:r>
            <a:r>
              <a:rPr kumimoji="1" lang="en-US" altLang="ja-JP" dirty="0"/>
              <a:t> patient’s blackout?</a:t>
            </a:r>
          </a:p>
          <a:p>
            <a:endParaRPr kumimoji="1" lang="en-US" altLang="ja-JP" dirty="0">
              <a:ea typeface="+mn-ea"/>
            </a:endParaRPr>
          </a:p>
          <a:p>
            <a:r>
              <a:rPr kumimoji="1" lang="en-US" altLang="ja-JP" dirty="0">
                <a:ea typeface="+mn-ea"/>
              </a:rPr>
              <a:t>I’d like you to </a:t>
            </a:r>
            <a:r>
              <a:rPr kumimoji="1" lang="en-US" altLang="ja-JP" dirty="0">
                <a:ea typeface="游ゴシック"/>
              </a:rPr>
              <a:t>discuss the answer </a:t>
            </a:r>
            <a:r>
              <a:rPr lang="en-US" altLang="ja-JP" dirty="0">
                <a:ea typeface="游ゴシック"/>
              </a:rPr>
              <a:t>to </a:t>
            </a:r>
            <a:r>
              <a:rPr kumimoji="1" lang="en-US" altLang="ja-JP" dirty="0">
                <a:ea typeface="游ゴシック"/>
              </a:rPr>
              <a:t>this question with your colleagues for one minute.</a:t>
            </a:r>
            <a:endParaRPr lang="en-US" altLang="ja-JP" dirty="0">
              <a:ea typeface="游ゴシック"/>
            </a:endParaRPr>
          </a:p>
          <a:p>
            <a:endParaRPr kumimoji="1" lang="en-US" altLang="ja-JP" dirty="0"/>
          </a:p>
          <a:p>
            <a:r>
              <a:rPr kumimoji="1" lang="en-US" altLang="ja-JP" dirty="0"/>
              <a:t>&lt;One minute later&gt;</a:t>
            </a:r>
          </a:p>
          <a:p>
            <a:endParaRPr lang="en" altLang="ja-JP" b="0" i="0" dirty="0">
              <a:effectLst/>
              <a:latin typeface="Noto Sans JP"/>
            </a:endParaRPr>
          </a:p>
          <a:p>
            <a:r>
              <a:rPr lang="en" altLang="ja-JP" b="0" i="0" dirty="0">
                <a:effectLst/>
                <a:latin typeface="Noto Sans JP"/>
              </a:rPr>
              <a:t>Does anyone have an answer to this question?</a:t>
            </a:r>
            <a:endParaRPr kumimoji="1" lang="en-US" altLang="ja-JP" b="0" dirty="0"/>
          </a:p>
          <a:p>
            <a:endParaRPr kumimoji="1" lang="en-US" altLang="ja-JP" dirty="0"/>
          </a:p>
          <a:p>
            <a:endParaRPr kumimoji="1" lang="en-US" altLang="ja-JP" dirty="0"/>
          </a:p>
          <a:p>
            <a:r>
              <a:rPr kumimoji="1" lang="ja-JP" altLang="en-US"/>
              <a:t>＜プレゼンポイント④＞</a:t>
            </a:r>
            <a:endParaRPr kumimoji="1" lang="en-US" altLang="ja-JP" dirty="0"/>
          </a:p>
          <a:p>
            <a:r>
              <a:rPr kumimoji="1" lang="ja-JP" altLang="en-US"/>
              <a:t>スピーカーとしてディスカッション時間をもうける、あるいは４択問題にして答えてもらう。</a:t>
            </a:r>
            <a:endParaRPr kumimoji="1" lang="en-US" altLang="ja-JP" dirty="0"/>
          </a:p>
        </p:txBody>
      </p:sp>
      <p:sp>
        <p:nvSpPr>
          <p:cNvPr id="4" name="スライド番号プレースホルダー 3"/>
          <p:cNvSpPr>
            <a:spLocks noGrp="1"/>
          </p:cNvSpPr>
          <p:nvPr>
            <p:ph type="sldNum" sz="quarter" idx="5"/>
          </p:nvPr>
        </p:nvSpPr>
        <p:spPr/>
        <p:txBody>
          <a:bodyPr/>
          <a:lstStyle/>
          <a:p>
            <a:fld id="{4416417A-2BB1-DE4D-AE9B-2D350565D3A3}" type="slidenum">
              <a:rPr kumimoji="1" lang="ja-JP" altLang="en-US" smtClean="0"/>
              <a:t>7</a:t>
            </a:fld>
            <a:endParaRPr kumimoji="1" lang="ja-JP" altLang="en-US"/>
          </a:p>
        </p:txBody>
      </p:sp>
    </p:spTree>
    <p:extLst>
      <p:ext uri="{BB962C8B-B14F-4D97-AF65-F5344CB8AC3E}">
        <p14:creationId xmlns:p14="http://schemas.microsoft.com/office/powerpoint/2010/main" val="21523025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a:t>I’d like to show you the answer to this question. The cause of the patient’s blackout is a loss of cardiac output usually associated with arrhythmia.</a:t>
            </a:r>
          </a:p>
          <a:p>
            <a:endParaRPr kumimoji="1" lang="en-US" altLang="ja-JP"/>
          </a:p>
          <a:p>
            <a:r>
              <a:rPr kumimoji="1" lang="en-US" altLang="ja-JP"/>
              <a:t> </a:t>
            </a:r>
            <a:r>
              <a:rPr kumimoji="1" lang="ja-JP" altLang="en-US"/>
              <a:t>＜本文そのまま＞</a:t>
            </a:r>
            <a:endParaRPr kumimoji="1" lang="en-US" altLang="ja-JP"/>
          </a:p>
          <a:p>
            <a:r>
              <a:rPr kumimoji="1" lang="en-US" altLang="ja-JP"/>
              <a:t>The blackouts do not seem to have had any relation to posture. They have been a mixture of dizziness and loss of consciousness. The one witnessed episode seems to have been associated with loss of color. This suggests a loss of cardiac output usually associated with an arrhythmia. This may be the cause despite the absence of any other cardiac symptoms. There may be an obvious flushing of the skin as cardiac output and blood flow return.</a:t>
            </a:r>
          </a:p>
        </p:txBody>
      </p:sp>
      <p:sp>
        <p:nvSpPr>
          <p:cNvPr id="4" name="スライド番号プレースホルダー 3"/>
          <p:cNvSpPr>
            <a:spLocks noGrp="1"/>
          </p:cNvSpPr>
          <p:nvPr>
            <p:ph type="sldNum" sz="quarter" idx="5"/>
          </p:nvPr>
        </p:nvSpPr>
        <p:spPr/>
        <p:txBody>
          <a:bodyPr/>
          <a:lstStyle/>
          <a:p>
            <a:fld id="{4416417A-2BB1-DE4D-AE9B-2D350565D3A3}" type="slidenum">
              <a:rPr kumimoji="1" lang="ja-JP" altLang="en-US" smtClean="0"/>
              <a:t>8</a:t>
            </a:fld>
            <a:endParaRPr kumimoji="1" lang="ja-JP" altLang="en-US"/>
          </a:p>
        </p:txBody>
      </p:sp>
    </p:spTree>
    <p:extLst>
      <p:ext uri="{BB962C8B-B14F-4D97-AF65-F5344CB8AC3E}">
        <p14:creationId xmlns:p14="http://schemas.microsoft.com/office/powerpoint/2010/main" val="36439552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Now, I’d like to ask you the next question. What does the ECG </a:t>
            </a:r>
            <a:r>
              <a:rPr kumimoji="1" lang="en-US" altLang="ja-JP" strike="sngStrike" dirty="0"/>
              <a:t>shows</a:t>
            </a:r>
            <a:r>
              <a:rPr kumimoji="1" lang="en-US" altLang="ja-JP" dirty="0"/>
              <a:t> </a:t>
            </a:r>
            <a:r>
              <a:rPr kumimoji="1" lang="en-US" altLang="ja-JP" b="1" dirty="0">
                <a:solidFill>
                  <a:srgbClr val="0070C0"/>
                </a:solidFill>
              </a:rPr>
              <a:t>show</a:t>
            </a:r>
            <a:r>
              <a:rPr kumimoji="1" lang="en-US" altLang="ja-JP" dirty="0"/>
              <a:t>?</a:t>
            </a:r>
          </a:p>
          <a:p>
            <a:endParaRPr kumimoji="1" lang="en-US" altLang="ja-JP" dirty="0"/>
          </a:p>
          <a:p>
            <a:r>
              <a:rPr kumimoji="1" lang="en-US" altLang="ja-JP" dirty="0"/>
              <a:t>Please discuss the answer with your colleagues for one minute.</a:t>
            </a:r>
          </a:p>
          <a:p>
            <a:r>
              <a:rPr lang="en" altLang="ja-JP" b="0" i="0" dirty="0">
                <a:effectLst/>
                <a:latin typeface="Noto Sans JP"/>
              </a:rPr>
              <a:t>Does anyone have an answer to this question?</a:t>
            </a:r>
            <a:endParaRPr kumimoji="1" lang="en-US" altLang="ja-JP" b="0" dirty="0"/>
          </a:p>
          <a:p>
            <a:endParaRPr kumimoji="1" lang="en-US" altLang="ja-JP" dirty="0"/>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＜プレゼンポイント④＞</a:t>
            </a:r>
            <a:endParaRPr kumimoji="1" lang="en-US" altLang="ja-JP" dirty="0"/>
          </a:p>
          <a:p>
            <a:r>
              <a:rPr kumimoji="1" lang="ja-JP" altLang="en-US"/>
              <a:t>スピーカーとしてディスカッション時間をもうけるあるいは４択問題にして答えてもらう。</a:t>
            </a:r>
            <a:endParaRPr kumimoji="1" lang="en-US" altLang="ja-JP" dirty="0"/>
          </a:p>
        </p:txBody>
      </p:sp>
      <p:sp>
        <p:nvSpPr>
          <p:cNvPr id="4" name="スライド番号プレースホルダー 3"/>
          <p:cNvSpPr>
            <a:spLocks noGrp="1"/>
          </p:cNvSpPr>
          <p:nvPr>
            <p:ph type="sldNum" sz="quarter" idx="5"/>
          </p:nvPr>
        </p:nvSpPr>
        <p:spPr/>
        <p:txBody>
          <a:bodyPr/>
          <a:lstStyle/>
          <a:p>
            <a:fld id="{4416417A-2BB1-DE4D-AE9B-2D350565D3A3}" type="slidenum">
              <a:rPr kumimoji="1" lang="ja-JP" altLang="en-US" smtClean="0"/>
              <a:t>9</a:t>
            </a:fld>
            <a:endParaRPr kumimoji="1" lang="ja-JP" altLang="en-US"/>
          </a:p>
        </p:txBody>
      </p:sp>
    </p:spTree>
    <p:extLst>
      <p:ext uri="{BB962C8B-B14F-4D97-AF65-F5344CB8AC3E}">
        <p14:creationId xmlns:p14="http://schemas.microsoft.com/office/powerpoint/2010/main" val="10843073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ja-JP" altLang="en-US"/>
              <a:t>マスター タイトルの書式設定</a:t>
            </a:r>
            <a:endParaRPr lang="en-US"/>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7" name="Date Placeholder 6"/>
          <p:cNvSpPr>
            <a:spLocks noGrp="1"/>
          </p:cNvSpPr>
          <p:nvPr>
            <p:ph type="dt" sz="half" idx="10"/>
          </p:nvPr>
        </p:nvSpPr>
        <p:spPr/>
        <p:txBody>
          <a:bodyPr/>
          <a:lstStyle/>
          <a:p>
            <a:fld id="{BBE1D747-CABA-9646-9D05-CF99D2E14C63}" type="datetimeFigureOut">
              <a:rPr kumimoji="1" lang="ja-JP" altLang="en-US" smtClean="0"/>
              <a:t>2023/3/10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C0B2184-BB1B-1C49-8513-F8A6DDCDBA6A}" type="slidenum">
              <a:rPr kumimoji="1" lang="ja-JP" altLang="en-US" smtClean="0"/>
              <a:t>‹#›</a:t>
            </a:fld>
            <a:endParaRPr kumimoji="1" lang="ja-JP" altLang="en-US"/>
          </a:p>
        </p:txBody>
      </p:sp>
    </p:spTree>
    <p:extLst>
      <p:ext uri="{BB962C8B-B14F-4D97-AF65-F5344CB8AC3E}">
        <p14:creationId xmlns:p14="http://schemas.microsoft.com/office/powerpoint/2010/main" val="304936925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BBE1D747-CABA-9646-9D05-CF99D2E14C63}" type="datetimeFigureOut">
              <a:rPr kumimoji="1" lang="ja-JP" altLang="en-US" smtClean="0"/>
              <a:t>2023/3/10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0B2184-BB1B-1C49-8513-F8A6DDCDBA6A}" type="slidenum">
              <a:rPr kumimoji="1" lang="ja-JP" altLang="en-US" smtClean="0"/>
              <a:t>‹#›</a:t>
            </a:fld>
            <a:endParaRPr kumimoji="1" lang="ja-JP" altLang="en-US"/>
          </a:p>
        </p:txBody>
      </p:sp>
    </p:spTree>
    <p:extLst>
      <p:ext uri="{BB962C8B-B14F-4D97-AF65-F5344CB8AC3E}">
        <p14:creationId xmlns:p14="http://schemas.microsoft.com/office/powerpoint/2010/main" val="3028604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BBE1D747-CABA-9646-9D05-CF99D2E14C63}" type="datetimeFigureOut">
              <a:rPr kumimoji="1" lang="ja-JP" altLang="en-US" smtClean="0"/>
              <a:t>2023/3/10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0B2184-BB1B-1C49-8513-F8A6DDCDBA6A}" type="slidenum">
              <a:rPr kumimoji="1" lang="ja-JP" altLang="en-US" smtClean="0"/>
              <a:t>‹#›</a:t>
            </a:fld>
            <a:endParaRPr kumimoji="1" lang="ja-JP" altLang="en-US"/>
          </a:p>
        </p:txBody>
      </p:sp>
    </p:spTree>
    <p:extLst>
      <p:ext uri="{BB962C8B-B14F-4D97-AF65-F5344CB8AC3E}">
        <p14:creationId xmlns:p14="http://schemas.microsoft.com/office/powerpoint/2010/main" val="39311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BBE1D747-CABA-9646-9D05-CF99D2E14C63}" type="datetimeFigureOut">
              <a:rPr kumimoji="1" lang="ja-JP" altLang="en-US" smtClean="0"/>
              <a:t>2023/3/10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C0B2184-BB1B-1C49-8513-F8A6DDCDBA6A}" type="slidenum">
              <a:rPr kumimoji="1" lang="ja-JP" altLang="en-US" smtClean="0"/>
              <a:t>‹#›</a:t>
            </a:fld>
            <a:endParaRPr kumimoji="1" lang="ja-JP" altLang="en-US"/>
          </a:p>
        </p:txBody>
      </p:sp>
    </p:spTree>
    <p:extLst>
      <p:ext uri="{BB962C8B-B14F-4D97-AF65-F5344CB8AC3E}">
        <p14:creationId xmlns:p14="http://schemas.microsoft.com/office/powerpoint/2010/main" val="645701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ja-JP" altLang="en-US"/>
              <a:t>マスター タイトルの書式設定</a:t>
            </a:r>
            <a:endParaRPr lang="en-US"/>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7" name="Date Placeholder 6"/>
          <p:cNvSpPr>
            <a:spLocks noGrp="1"/>
          </p:cNvSpPr>
          <p:nvPr>
            <p:ph type="dt" sz="half" idx="10"/>
          </p:nvPr>
        </p:nvSpPr>
        <p:spPr/>
        <p:txBody>
          <a:bodyPr/>
          <a:lstStyle/>
          <a:p>
            <a:fld id="{BBE1D747-CABA-9646-9D05-CF99D2E14C63}" type="datetimeFigureOut">
              <a:rPr kumimoji="1" lang="ja-JP" altLang="en-US" smtClean="0"/>
              <a:t>2023/3/10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C0B2184-BB1B-1C49-8513-F8A6DDCDBA6A}" type="slidenum">
              <a:rPr kumimoji="1" lang="ja-JP" altLang="en-US" smtClean="0"/>
              <a:t>‹#›</a:t>
            </a:fld>
            <a:endParaRPr kumimoji="1" lang="ja-JP" altLang="en-US"/>
          </a:p>
        </p:txBody>
      </p:sp>
    </p:spTree>
    <p:extLst>
      <p:ext uri="{BB962C8B-B14F-4D97-AF65-F5344CB8AC3E}">
        <p14:creationId xmlns:p14="http://schemas.microsoft.com/office/powerpoint/2010/main" val="273682260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1581912" y="2638044"/>
            <a:ext cx="4271771" cy="310198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6338315" y="2638044"/>
            <a:ext cx="4270247" cy="310198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8" name="Date Placeholder 7"/>
          <p:cNvSpPr>
            <a:spLocks noGrp="1"/>
          </p:cNvSpPr>
          <p:nvPr>
            <p:ph type="dt" sz="half" idx="10"/>
          </p:nvPr>
        </p:nvSpPr>
        <p:spPr/>
        <p:txBody>
          <a:bodyPr/>
          <a:lstStyle/>
          <a:p>
            <a:fld id="{BBE1D747-CABA-9646-9D05-CF99D2E14C63}" type="datetimeFigureOut">
              <a:rPr kumimoji="1" lang="ja-JP" altLang="en-US" smtClean="0"/>
              <a:t>2023/3/10</a:t>
            </a:fld>
            <a:endParaRPr kumimoji="1" lang="ja-JP" altLang="en-US"/>
          </a:p>
        </p:txBody>
      </p:sp>
      <p:sp>
        <p:nvSpPr>
          <p:cNvPr id="9" name="Footer Placeholder 8"/>
          <p:cNvSpPr>
            <a:spLocks noGrp="1"/>
          </p:cNvSpPr>
          <p:nvPr>
            <p:ph type="ftr" sz="quarter" idx="11"/>
          </p:nvPr>
        </p:nvSpPr>
        <p:spPr/>
        <p:txBody>
          <a:bodyPr/>
          <a:lstStyle/>
          <a:p>
            <a:endParaRPr kumimoji="1" lang="ja-JP" altLang="en-US"/>
          </a:p>
        </p:txBody>
      </p:sp>
      <p:sp>
        <p:nvSpPr>
          <p:cNvPr id="10" name="Slide Number Placeholder 9"/>
          <p:cNvSpPr>
            <a:spLocks noGrp="1"/>
          </p:cNvSpPr>
          <p:nvPr>
            <p:ph type="sldNum" sz="quarter" idx="12"/>
          </p:nvPr>
        </p:nvSpPr>
        <p:spPr/>
        <p:txBody>
          <a:bodyPr/>
          <a:lstStyle/>
          <a:p>
            <a:fld id="{6C0B2184-BB1B-1C49-8513-F8A6DDCDBA6A}" type="slidenum">
              <a:rPr kumimoji="1" lang="ja-JP" altLang="en-US" smtClean="0"/>
              <a:t>‹#›</a:t>
            </a:fld>
            <a:endParaRPr kumimoji="1" lang="ja-JP" altLang="en-US"/>
          </a:p>
        </p:txBody>
      </p:sp>
    </p:spTree>
    <p:extLst>
      <p:ext uri="{BB962C8B-B14F-4D97-AF65-F5344CB8AC3E}">
        <p14:creationId xmlns:p14="http://schemas.microsoft.com/office/powerpoint/2010/main" val="5541752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583436" y="3143250"/>
            <a:ext cx="4270248" cy="25967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7" name="Date Placeholder 6"/>
          <p:cNvSpPr>
            <a:spLocks noGrp="1"/>
          </p:cNvSpPr>
          <p:nvPr>
            <p:ph type="dt" sz="half" idx="10"/>
          </p:nvPr>
        </p:nvSpPr>
        <p:spPr/>
        <p:txBody>
          <a:bodyPr/>
          <a:lstStyle/>
          <a:p>
            <a:fld id="{BBE1D747-CABA-9646-9D05-CF99D2E14C63}" type="datetimeFigureOut">
              <a:rPr kumimoji="1" lang="ja-JP" altLang="en-US" smtClean="0"/>
              <a:t>2023/3/10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C0B2184-BB1B-1C49-8513-F8A6DDCDBA6A}"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9295323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BBE1D747-CABA-9646-9D05-CF99D2E14C63}" type="datetimeFigureOut">
              <a:rPr kumimoji="1" lang="ja-JP" altLang="en-US" smtClean="0"/>
              <a:t>2023/3/10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C0B2184-BB1B-1C49-8513-F8A6DDCDBA6A}" type="slidenum">
              <a:rPr kumimoji="1" lang="ja-JP" altLang="en-US" smtClean="0"/>
              <a:t>‹#›</a:t>
            </a:fld>
            <a:endParaRPr kumimoji="1" lang="ja-JP" altLang="en-US"/>
          </a:p>
        </p:txBody>
      </p:sp>
    </p:spTree>
    <p:extLst>
      <p:ext uri="{BB962C8B-B14F-4D97-AF65-F5344CB8AC3E}">
        <p14:creationId xmlns:p14="http://schemas.microsoft.com/office/powerpoint/2010/main" val="2135097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E1D747-CABA-9646-9D05-CF99D2E14C63}" type="datetimeFigureOut">
              <a:rPr kumimoji="1" lang="ja-JP" altLang="en-US" smtClean="0"/>
              <a:t>2023/3/10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C0B2184-BB1B-1C49-8513-F8A6DDCDBA6A}" type="slidenum">
              <a:rPr kumimoji="1" lang="ja-JP" altLang="en-US" smtClean="0"/>
              <a:t>‹#›</a:t>
            </a:fld>
            <a:endParaRPr kumimoji="1" lang="ja-JP" altLang="en-US"/>
          </a:p>
        </p:txBody>
      </p:sp>
    </p:spTree>
    <p:extLst>
      <p:ext uri="{BB962C8B-B14F-4D97-AF65-F5344CB8AC3E}">
        <p14:creationId xmlns:p14="http://schemas.microsoft.com/office/powerpoint/2010/main" val="30612987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ja-JP" altLang="en-US"/>
              <a:t>マスター タイトルの書式設定</a:t>
            </a:r>
            <a:endParaRPr lang="en-US"/>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9" name="Date Placeholder 8"/>
          <p:cNvSpPr>
            <a:spLocks noGrp="1"/>
          </p:cNvSpPr>
          <p:nvPr>
            <p:ph type="dt" sz="half" idx="10"/>
          </p:nvPr>
        </p:nvSpPr>
        <p:spPr/>
        <p:txBody>
          <a:bodyPr/>
          <a:lstStyle/>
          <a:p>
            <a:fld id="{BBE1D747-CABA-9646-9D05-CF99D2E14C63}" type="datetimeFigureOut">
              <a:rPr kumimoji="1" lang="ja-JP" altLang="en-US" smtClean="0"/>
              <a:t>2023/3/10</a:t>
            </a:fld>
            <a:endParaRPr kumimoji="1" lang="ja-JP" alt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kumimoji="1" lang="ja-JP" altLang="en-US"/>
          </a:p>
        </p:txBody>
      </p:sp>
      <p:sp>
        <p:nvSpPr>
          <p:cNvPr id="11" name="Slide Number Placeholder 10"/>
          <p:cNvSpPr>
            <a:spLocks noGrp="1"/>
          </p:cNvSpPr>
          <p:nvPr>
            <p:ph type="sldNum" sz="quarter" idx="12"/>
          </p:nvPr>
        </p:nvSpPr>
        <p:spPr/>
        <p:txBody>
          <a:bodyPr/>
          <a:lstStyle/>
          <a:p>
            <a:fld id="{6C0B2184-BB1B-1C49-8513-F8A6DDCDBA6A}" type="slidenum">
              <a:rPr kumimoji="1" lang="ja-JP" altLang="en-US" smtClean="0"/>
              <a:t>‹#›</a:t>
            </a:fld>
            <a:endParaRPr kumimoji="1" lang="ja-JP" altLang="en-US"/>
          </a:p>
        </p:txBody>
      </p:sp>
    </p:spTree>
    <p:extLst>
      <p:ext uri="{BB962C8B-B14F-4D97-AF65-F5344CB8AC3E}">
        <p14:creationId xmlns:p14="http://schemas.microsoft.com/office/powerpoint/2010/main" val="17679130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BE1D747-CABA-9646-9D05-CF99D2E14C63}" type="datetimeFigureOut">
              <a:rPr kumimoji="1" lang="ja-JP" altLang="en-US" smtClean="0"/>
              <a:t>2023/3/10</a:t>
            </a:fld>
            <a:endParaRPr kumimoji="1" lang="ja-JP" alt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kumimoji="1" lang="ja-JP" altLang="en-US"/>
          </a:p>
        </p:txBody>
      </p:sp>
      <p:sp>
        <p:nvSpPr>
          <p:cNvPr id="10" name="Slide Number Placeholder 9"/>
          <p:cNvSpPr>
            <a:spLocks noGrp="1"/>
          </p:cNvSpPr>
          <p:nvPr>
            <p:ph type="sldNum" sz="quarter" idx="12"/>
          </p:nvPr>
        </p:nvSpPr>
        <p:spPr/>
        <p:txBody>
          <a:bodyPr/>
          <a:lstStyle/>
          <a:p>
            <a:fld id="{6C0B2184-BB1B-1C49-8513-F8A6DDCDBA6A}" type="slidenum">
              <a:rPr kumimoji="1" lang="ja-JP" altLang="en-US" smtClean="0"/>
              <a:t>‹#›</a:t>
            </a:fld>
            <a:endParaRPr kumimoji="1" lang="ja-JP" altLang="en-US"/>
          </a:p>
        </p:txBody>
      </p:sp>
    </p:spTree>
    <p:extLst>
      <p:ext uri="{BB962C8B-B14F-4D97-AF65-F5344CB8AC3E}">
        <p14:creationId xmlns:p14="http://schemas.microsoft.com/office/powerpoint/2010/main" val="4015444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BE1D747-CABA-9646-9D05-CF99D2E14C63}" type="datetimeFigureOut">
              <a:rPr kumimoji="1" lang="ja-JP" altLang="en-US" smtClean="0"/>
              <a:t>2023/3/10</a:t>
            </a:fld>
            <a:endParaRPr kumimoji="1" lang="ja-JP" alt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kumimoji="1" lang="ja-JP" alt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6C0B2184-BB1B-1C49-8513-F8A6DDCDBA6A}" type="slidenum">
              <a:rPr kumimoji="1" lang="ja-JP" altLang="en-US" smtClean="0"/>
              <a:t>‹#›</a:t>
            </a:fld>
            <a:endParaRPr kumimoji="1" lang="ja-JP" altLang="en-US"/>
          </a:p>
        </p:txBody>
      </p:sp>
    </p:spTree>
    <p:extLst>
      <p:ext uri="{BB962C8B-B14F-4D97-AF65-F5344CB8AC3E}">
        <p14:creationId xmlns:p14="http://schemas.microsoft.com/office/powerpoint/2010/main" val="162220429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lnSpc>
          <a:spcPct val="90000"/>
        </a:lnSpc>
        <a:spcBef>
          <a:spcPct val="0"/>
        </a:spcBef>
        <a:buNone/>
        <a:defRPr kumimoji="1"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baseline="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75BE697-FE71-2696-E368-2EC716FCEA85}"/>
              </a:ext>
            </a:extLst>
          </p:cNvPr>
          <p:cNvSpPr>
            <a:spLocks noGrp="1"/>
          </p:cNvSpPr>
          <p:nvPr>
            <p:ph type="ctrTitle"/>
          </p:nvPr>
        </p:nvSpPr>
        <p:spPr>
          <a:xfrm>
            <a:off x="1600200" y="1783080"/>
            <a:ext cx="8991600" cy="1645920"/>
          </a:xfrm>
        </p:spPr>
        <p:txBody>
          <a:bodyPr/>
          <a:lstStyle/>
          <a:p>
            <a:r>
              <a:rPr kumimoji="1" lang="en-US" altLang="ja-JP" b="1"/>
              <a:t>Case</a:t>
            </a:r>
            <a:r>
              <a:rPr kumimoji="1" lang="ja-JP" altLang="en-US" b="1"/>
              <a:t> </a:t>
            </a:r>
            <a:r>
              <a:rPr kumimoji="1" lang="en-US" altLang="ja-JP" b="1"/>
              <a:t>presentation</a:t>
            </a:r>
            <a:endParaRPr kumimoji="1" lang="ja-JP" altLang="en-US" b="1"/>
          </a:p>
        </p:txBody>
      </p:sp>
      <p:sp>
        <p:nvSpPr>
          <p:cNvPr id="3" name="字幕 2">
            <a:extLst>
              <a:ext uri="{FF2B5EF4-FFF2-40B4-BE49-F238E27FC236}">
                <a16:creationId xmlns:a16="http://schemas.microsoft.com/office/drawing/2014/main" id="{5AE1555E-978A-9472-750C-573F192D5421}"/>
              </a:ext>
            </a:extLst>
          </p:cNvPr>
          <p:cNvSpPr>
            <a:spLocks noGrp="1"/>
          </p:cNvSpPr>
          <p:nvPr>
            <p:ph type="subTitle" idx="1"/>
          </p:nvPr>
        </p:nvSpPr>
        <p:spPr>
          <a:xfrm>
            <a:off x="2695194" y="3789836"/>
            <a:ext cx="6801612" cy="1239894"/>
          </a:xfrm>
        </p:spPr>
        <p:txBody>
          <a:bodyPr>
            <a:normAutofit/>
          </a:bodyPr>
          <a:lstStyle/>
          <a:p>
            <a:r>
              <a:rPr kumimoji="1" lang="en-US" altLang="ja-JP" sz="4000">
                <a:solidFill>
                  <a:schemeClr val="bg1"/>
                </a:solidFill>
              </a:rPr>
              <a:t>Dizziness</a:t>
            </a:r>
          </a:p>
          <a:p>
            <a:endParaRPr kumimoji="1" lang="en-US" altLang="ja-JP" sz="2800">
              <a:solidFill>
                <a:schemeClr val="bg1"/>
              </a:solidFill>
            </a:endParaRPr>
          </a:p>
        </p:txBody>
      </p:sp>
      <p:sp>
        <p:nvSpPr>
          <p:cNvPr id="5" name="テキスト ボックス 4">
            <a:extLst>
              <a:ext uri="{FF2B5EF4-FFF2-40B4-BE49-F238E27FC236}">
                <a16:creationId xmlns:a16="http://schemas.microsoft.com/office/drawing/2014/main" id="{BE40E7C4-653E-A70C-EB2D-7752BFFE7875}"/>
              </a:ext>
            </a:extLst>
          </p:cNvPr>
          <p:cNvSpPr txBox="1"/>
          <p:nvPr/>
        </p:nvSpPr>
        <p:spPr>
          <a:xfrm>
            <a:off x="9079523" y="189618"/>
            <a:ext cx="3024554" cy="523220"/>
          </a:xfrm>
          <a:prstGeom prst="rect">
            <a:avLst/>
          </a:prstGeom>
          <a:noFill/>
        </p:spPr>
        <p:txBody>
          <a:bodyPr wrap="square">
            <a:spAutoFit/>
          </a:bodyPr>
          <a:lstStyle/>
          <a:p>
            <a:r>
              <a:rPr kumimoji="1" lang="en-US" altLang="ja-JP" sz="2800">
                <a:solidFill>
                  <a:schemeClr val="bg1"/>
                </a:solidFill>
              </a:rPr>
              <a:t>Month day, 20XX</a:t>
            </a:r>
          </a:p>
        </p:txBody>
      </p:sp>
      <p:sp>
        <p:nvSpPr>
          <p:cNvPr id="6" name="テキスト ボックス 5">
            <a:extLst>
              <a:ext uri="{FF2B5EF4-FFF2-40B4-BE49-F238E27FC236}">
                <a16:creationId xmlns:a16="http://schemas.microsoft.com/office/drawing/2014/main" id="{416E2E73-7109-16E2-5EC4-EE0434E0920B}"/>
              </a:ext>
            </a:extLst>
          </p:cNvPr>
          <p:cNvSpPr txBox="1"/>
          <p:nvPr/>
        </p:nvSpPr>
        <p:spPr>
          <a:xfrm>
            <a:off x="4044462" y="5638130"/>
            <a:ext cx="6096000" cy="584775"/>
          </a:xfrm>
          <a:prstGeom prst="rect">
            <a:avLst/>
          </a:prstGeom>
          <a:noFill/>
        </p:spPr>
        <p:txBody>
          <a:bodyPr wrap="square">
            <a:spAutoFit/>
          </a:bodyPr>
          <a:lstStyle/>
          <a:p>
            <a:r>
              <a:rPr kumimoji="1" lang="en-US" altLang="ja-JP" sz="3200">
                <a:solidFill>
                  <a:schemeClr val="bg1"/>
                </a:solidFill>
              </a:rPr>
              <a:t>M1910XX Taro </a:t>
            </a:r>
            <a:r>
              <a:rPr kumimoji="1" lang="en-US" altLang="ja-JP" sz="3200" err="1">
                <a:solidFill>
                  <a:schemeClr val="bg1"/>
                </a:solidFill>
              </a:rPr>
              <a:t>Shimadai</a:t>
            </a:r>
            <a:endParaRPr kumimoji="1" lang="en-US" altLang="ja-JP" sz="3200">
              <a:solidFill>
                <a:schemeClr val="bg1"/>
              </a:solidFill>
            </a:endParaRPr>
          </a:p>
        </p:txBody>
      </p:sp>
    </p:spTree>
    <p:extLst>
      <p:ext uri="{BB962C8B-B14F-4D97-AF65-F5344CB8AC3E}">
        <p14:creationId xmlns:p14="http://schemas.microsoft.com/office/powerpoint/2010/main" val="35754980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D82E8A25-521F-93B8-33A4-6DA65AEE2A67}"/>
              </a:ext>
            </a:extLst>
          </p:cNvPr>
          <p:cNvPicPr>
            <a:picLocks noChangeAspect="1"/>
          </p:cNvPicPr>
          <p:nvPr/>
        </p:nvPicPr>
        <p:blipFill rotWithShape="1">
          <a:blip r:embed="rId3"/>
          <a:srcRect l="25406" t="2560" r="69902" b="4598"/>
          <a:stretch/>
        </p:blipFill>
        <p:spPr>
          <a:xfrm rot="16200000">
            <a:off x="8380685" y="3031877"/>
            <a:ext cx="270027" cy="6915154"/>
          </a:xfrm>
          <a:prstGeom prst="rect">
            <a:avLst/>
          </a:prstGeom>
        </p:spPr>
      </p:pic>
      <p:sp>
        <p:nvSpPr>
          <p:cNvPr id="3" name="コンテンツ プレースホルダー 2">
            <a:extLst>
              <a:ext uri="{FF2B5EF4-FFF2-40B4-BE49-F238E27FC236}">
                <a16:creationId xmlns:a16="http://schemas.microsoft.com/office/drawing/2014/main" id="{4A492320-D3C7-E0A5-D3C5-AFA9AB5A4478}"/>
              </a:ext>
            </a:extLst>
          </p:cNvPr>
          <p:cNvSpPr>
            <a:spLocks noGrp="1"/>
          </p:cNvSpPr>
          <p:nvPr>
            <p:ph idx="1"/>
          </p:nvPr>
        </p:nvSpPr>
        <p:spPr>
          <a:xfrm>
            <a:off x="796825" y="2956196"/>
            <a:ext cx="4697195" cy="4693208"/>
          </a:xfrm>
        </p:spPr>
        <p:txBody>
          <a:bodyPr>
            <a:normAutofit/>
          </a:bodyPr>
          <a:lstStyle/>
          <a:p>
            <a:r>
              <a:rPr lang="en-US" altLang="ja-JP" sz="2800" dirty="0"/>
              <a:t>Intermittent conduction problem</a:t>
            </a:r>
          </a:p>
          <a:p>
            <a:r>
              <a:rPr lang="en-US" altLang="ja-JP" sz="2800" dirty="0"/>
              <a:t>Bradycardia</a:t>
            </a:r>
          </a:p>
          <a:p>
            <a:r>
              <a:rPr lang="en-US" altLang="ja-JP" sz="2800" dirty="0"/>
              <a:t>Stokes-Adams attacks</a:t>
            </a:r>
          </a:p>
          <a:p>
            <a:r>
              <a:rPr lang="en-US" altLang="ja-JP" sz="2800" dirty="0"/>
              <a:t>C</a:t>
            </a:r>
            <a:r>
              <a:rPr kumimoji="1" lang="en-US" altLang="ja-JP" sz="2800" dirty="0"/>
              <a:t>annon a-waves</a:t>
            </a:r>
            <a:endParaRPr lang="en-US" altLang="ja-JP" sz="2800" dirty="0"/>
          </a:p>
        </p:txBody>
      </p:sp>
      <p:pic>
        <p:nvPicPr>
          <p:cNvPr id="4" name="図 3">
            <a:extLst>
              <a:ext uri="{FF2B5EF4-FFF2-40B4-BE49-F238E27FC236}">
                <a16:creationId xmlns:a16="http://schemas.microsoft.com/office/drawing/2014/main" id="{2BBDE285-DC22-B2D5-FF42-23C70DD93FF6}"/>
              </a:ext>
            </a:extLst>
          </p:cNvPr>
          <p:cNvPicPr>
            <a:picLocks noChangeAspect="1"/>
          </p:cNvPicPr>
          <p:nvPr/>
        </p:nvPicPr>
        <p:blipFill rotWithShape="1">
          <a:blip r:embed="rId3"/>
          <a:srcRect l="29959" t="19918" r="24962" b="9137"/>
          <a:stretch/>
        </p:blipFill>
        <p:spPr>
          <a:xfrm rot="16200000">
            <a:off x="6851729" y="1076319"/>
            <a:ext cx="3468220" cy="7063595"/>
          </a:xfrm>
          <a:prstGeom prst="rect">
            <a:avLst/>
          </a:prstGeom>
        </p:spPr>
      </p:pic>
      <p:sp>
        <p:nvSpPr>
          <p:cNvPr id="6" name="テキスト ボックス 5">
            <a:extLst>
              <a:ext uri="{FF2B5EF4-FFF2-40B4-BE49-F238E27FC236}">
                <a16:creationId xmlns:a16="http://schemas.microsoft.com/office/drawing/2014/main" id="{9511FEA3-670F-0112-2BC1-20CB4AE90AE1}"/>
              </a:ext>
            </a:extLst>
          </p:cNvPr>
          <p:cNvSpPr txBox="1"/>
          <p:nvPr/>
        </p:nvSpPr>
        <p:spPr>
          <a:xfrm>
            <a:off x="540000" y="1555200"/>
            <a:ext cx="11338025" cy="1236621"/>
          </a:xfrm>
          <a:prstGeom prst="rect">
            <a:avLst/>
          </a:prstGeom>
          <a:noFill/>
        </p:spPr>
        <p:txBody>
          <a:bodyPr wrap="square">
            <a:spAutoFit/>
          </a:bodyPr>
          <a:lstStyle/>
          <a:p>
            <a:r>
              <a:rPr kumimoji="1" lang="en-US" altLang="ja-JP" sz="3200" dirty="0"/>
              <a:t>Q</a:t>
            </a:r>
            <a:r>
              <a:rPr lang="en-US" altLang="ja-JP" sz="3200" dirty="0"/>
              <a:t>2. What does the ECG show?</a:t>
            </a:r>
          </a:p>
          <a:p>
            <a:pPr>
              <a:lnSpc>
                <a:spcPct val="150000"/>
              </a:lnSpc>
            </a:pPr>
            <a:r>
              <a:rPr kumimoji="1" lang="en-US" altLang="ja-JP" sz="3200" dirty="0"/>
              <a:t>A2.</a:t>
            </a:r>
            <a:r>
              <a:rPr lang="en-US" altLang="ja-JP" sz="3200" dirty="0"/>
              <a:t> The ECG shows </a:t>
            </a:r>
            <a:r>
              <a:rPr lang="en-US" altLang="ja-JP" sz="3200" dirty="0">
                <a:solidFill>
                  <a:srgbClr val="FF0000"/>
                </a:solidFill>
              </a:rPr>
              <a:t>complete heart block, </a:t>
            </a:r>
            <a:r>
              <a:rPr lang="en-US" altLang="ja-JP" sz="3200" dirty="0"/>
              <a:t>but he is now</a:t>
            </a:r>
            <a:r>
              <a:rPr lang="en-US" altLang="ja-JP" sz="3200" strike="sngStrike" dirty="0"/>
              <a:t> in </a:t>
            </a:r>
            <a:r>
              <a:rPr lang="en-US" altLang="ja-JP" sz="3200" dirty="0"/>
              <a:t>stable.  </a:t>
            </a:r>
          </a:p>
        </p:txBody>
      </p:sp>
      <p:sp>
        <p:nvSpPr>
          <p:cNvPr id="10" name="タイトル 1">
            <a:extLst>
              <a:ext uri="{FF2B5EF4-FFF2-40B4-BE49-F238E27FC236}">
                <a16:creationId xmlns:a16="http://schemas.microsoft.com/office/drawing/2014/main" id="{2CAEBCA0-5A5C-8E9C-51B0-944F4BF03816}"/>
              </a:ext>
            </a:extLst>
          </p:cNvPr>
          <p:cNvSpPr txBox="1">
            <a:spLocks/>
          </p:cNvSpPr>
          <p:nvPr/>
        </p:nvSpPr>
        <p:spPr bwMode="black">
          <a:xfrm>
            <a:off x="2231136" y="511200"/>
            <a:ext cx="7729728" cy="720000"/>
          </a:xfrm>
          <a:prstGeom prst="rect">
            <a:avLst/>
          </a:prstGeom>
          <a:solidFill>
            <a:srgbClr val="FFFFFF"/>
          </a:solidFill>
          <a:ln w="31750" cap="sq">
            <a:solidFill>
              <a:srgbClr val="404040"/>
            </a:solidFill>
            <a:miter lim="800000"/>
          </a:ln>
        </p:spPr>
        <p:txBody>
          <a:bodyPr vert="horz" lIns="182880" tIns="182880" rIns="182880" bIns="182880" rtlCol="0" anchor="ctr">
            <a:noAutofit/>
          </a:bodyPr>
          <a:lstStyle>
            <a:lvl1pPr algn="ctr" defTabSz="914400" rtl="0" eaLnBrk="1" latinLnBrk="0" hangingPunct="1">
              <a:lnSpc>
                <a:spcPct val="90000"/>
              </a:lnSpc>
              <a:spcBef>
                <a:spcPct val="0"/>
              </a:spcBef>
              <a:buNone/>
              <a:defRPr kumimoji="1" sz="2800" kern="1200" cap="all" spc="200" baseline="0">
                <a:solidFill>
                  <a:srgbClr val="262626"/>
                </a:solidFill>
                <a:latin typeface="+mj-lt"/>
                <a:ea typeface="+mj-ea"/>
                <a:cs typeface="+mj-cs"/>
              </a:defRPr>
            </a:lvl1pPr>
          </a:lstStyle>
          <a:p>
            <a:r>
              <a:rPr lang="en-US" altLang="ja-JP" sz="3200" b="1" dirty="0"/>
              <a:t>4. Q&amp;A</a:t>
            </a:r>
            <a:endParaRPr lang="ja-JP" altLang="en-US" sz="3200" b="1"/>
          </a:p>
        </p:txBody>
      </p:sp>
    </p:spTree>
    <p:extLst>
      <p:ext uri="{BB962C8B-B14F-4D97-AF65-F5344CB8AC3E}">
        <p14:creationId xmlns:p14="http://schemas.microsoft.com/office/powerpoint/2010/main" val="1910922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529F1D-20F9-AFF6-479F-DC537E1C2D4E}"/>
              </a:ext>
            </a:extLst>
          </p:cNvPr>
          <p:cNvSpPr>
            <a:spLocks noGrp="1"/>
          </p:cNvSpPr>
          <p:nvPr>
            <p:ph type="title"/>
          </p:nvPr>
        </p:nvSpPr>
        <p:spPr>
          <a:xfrm>
            <a:off x="2232000" y="511200"/>
            <a:ext cx="7828407" cy="720000"/>
          </a:xfrm>
        </p:spPr>
        <p:txBody>
          <a:bodyPr>
            <a:noAutofit/>
          </a:bodyPr>
          <a:lstStyle/>
          <a:p>
            <a:r>
              <a:rPr lang="en-US" altLang="ja-JP" sz="3200" b="1" dirty="0"/>
              <a:t>5. Differential </a:t>
            </a:r>
            <a:r>
              <a:rPr lang="en-US" altLang="ja-JP" sz="3200" b="1" dirty="0" err="1"/>
              <a:t>diagnosIS</a:t>
            </a:r>
            <a:endParaRPr kumimoji="1" lang="ja-JP" altLang="en-US" b="1"/>
          </a:p>
        </p:txBody>
      </p:sp>
      <p:sp>
        <p:nvSpPr>
          <p:cNvPr id="3" name="コンテンツ プレースホルダー 2">
            <a:extLst>
              <a:ext uri="{FF2B5EF4-FFF2-40B4-BE49-F238E27FC236}">
                <a16:creationId xmlns:a16="http://schemas.microsoft.com/office/drawing/2014/main" id="{EA4EDA68-0F00-F83F-D104-017A9F65546B}"/>
              </a:ext>
            </a:extLst>
          </p:cNvPr>
          <p:cNvSpPr>
            <a:spLocks noGrp="1"/>
          </p:cNvSpPr>
          <p:nvPr>
            <p:ph idx="1"/>
          </p:nvPr>
        </p:nvSpPr>
        <p:spPr>
          <a:xfrm>
            <a:off x="838199" y="1825625"/>
            <a:ext cx="11209021" cy="4351338"/>
          </a:xfrm>
        </p:spPr>
        <p:txBody>
          <a:bodyPr vert="horz" lIns="91440" tIns="45720" rIns="91440" bIns="45720" rtlCol="0" anchor="t">
            <a:noAutofit/>
          </a:bodyPr>
          <a:lstStyle/>
          <a:p>
            <a:r>
              <a:rPr kumimoji="1" lang="en-US" altLang="ja-JP" sz="3200" dirty="0"/>
              <a:t>Neurological causes: </a:t>
            </a:r>
            <a:r>
              <a:rPr lang="en-US" altLang="ja-JP" sz="3200" dirty="0">
                <a:solidFill>
                  <a:srgbClr val="FF0000"/>
                </a:solidFill>
              </a:rPr>
              <a:t>E</a:t>
            </a:r>
            <a:r>
              <a:rPr kumimoji="1" lang="en-US" altLang="ja-JP" sz="3200" dirty="0">
                <a:solidFill>
                  <a:srgbClr val="FF0000"/>
                </a:solidFill>
              </a:rPr>
              <a:t>pilepsy</a:t>
            </a:r>
            <a:br>
              <a:rPr kumimoji="1" lang="en-US" altLang="ja-JP" sz="3200" dirty="0"/>
            </a:br>
            <a:endParaRPr kumimoji="1" lang="en-US" altLang="ja-JP" sz="3200" dirty="0"/>
          </a:p>
          <a:p>
            <a:r>
              <a:rPr lang="en-US" altLang="ja-JP" sz="3200" dirty="0">
                <a:ea typeface="HGｺﾞｼｯｸE"/>
              </a:rPr>
              <a:t>Vascular causes: </a:t>
            </a:r>
            <a:r>
              <a:rPr lang="en-US" altLang="ja-JP" sz="3200" dirty="0">
                <a:solidFill>
                  <a:srgbClr val="FF0000"/>
                </a:solidFill>
                <a:ea typeface="HGｺﾞｼｯｸE"/>
              </a:rPr>
              <a:t>Reduction in cerebral blood flow</a:t>
            </a:r>
            <a:br>
              <a:rPr lang="en-US" altLang="ja-JP" sz="3200" dirty="0"/>
            </a:br>
            <a:br>
              <a:rPr lang="en-US" altLang="ja-JP" sz="3200" dirty="0"/>
            </a:br>
            <a:r>
              <a:rPr lang="en-US" altLang="ja-JP" sz="3200" dirty="0">
                <a:ea typeface="HGｺﾞｼｯｸE"/>
              </a:rPr>
              <a:t>     (1) Local reduction:  in transient ischemic attacks or </a:t>
            </a:r>
            <a:br>
              <a:rPr lang="en-US" altLang="ja-JP" sz="3200" dirty="0"/>
            </a:br>
            <a:r>
              <a:rPr lang="en-US" altLang="ja-JP" sz="3200" dirty="0">
                <a:ea typeface="HGｺﾞｼｯｸE"/>
              </a:rPr>
              <a:t>       vertebrobasilar insufficiency</a:t>
            </a:r>
            <a:br>
              <a:rPr lang="en-US" altLang="ja-JP" sz="3200" dirty="0"/>
            </a:br>
            <a:r>
              <a:rPr lang="ja-JP" altLang="en-US" sz="3200">
                <a:ea typeface="HGｺﾞｼｯｸE"/>
              </a:rPr>
              <a:t>　</a:t>
            </a:r>
            <a:r>
              <a:rPr lang="en-US" altLang="ja-JP" sz="3200" dirty="0">
                <a:ea typeface="HGｺﾞｼｯｸE"/>
              </a:rPr>
              <a:t> (2) General reduction:  with arrhythmias, postural </a:t>
            </a:r>
            <a:endParaRPr lang="en-US" dirty="0">
              <a:ea typeface="HGｺﾞｼｯｸE"/>
            </a:endParaRPr>
          </a:p>
          <a:p>
            <a:pPr marL="0" indent="0">
              <a:buNone/>
            </a:pPr>
            <a:r>
              <a:rPr lang="en-US" altLang="ja-JP" sz="3200" dirty="0">
                <a:ea typeface="HGｺﾞｼｯｸE"/>
              </a:rPr>
              <a:t>         hypotension and vasovagal faints</a:t>
            </a:r>
            <a:endParaRPr lang="en-US" dirty="0"/>
          </a:p>
        </p:txBody>
      </p:sp>
    </p:spTree>
    <p:extLst>
      <p:ext uri="{BB962C8B-B14F-4D97-AF65-F5344CB8AC3E}">
        <p14:creationId xmlns:p14="http://schemas.microsoft.com/office/powerpoint/2010/main" val="42301987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0ADC04-FFAB-89E8-2842-8E149D7A2451}"/>
              </a:ext>
            </a:extLst>
          </p:cNvPr>
          <p:cNvSpPr>
            <a:spLocks noGrp="1"/>
          </p:cNvSpPr>
          <p:nvPr>
            <p:ph type="title"/>
          </p:nvPr>
        </p:nvSpPr>
        <p:spPr>
          <a:xfrm>
            <a:off x="2231136" y="511200"/>
            <a:ext cx="7729728" cy="720000"/>
          </a:xfrm>
        </p:spPr>
        <p:txBody>
          <a:bodyPr>
            <a:noAutofit/>
          </a:bodyPr>
          <a:lstStyle/>
          <a:p>
            <a:r>
              <a:rPr lang="en-US" altLang="ja-JP" sz="3200" b="1"/>
              <a:t>6. Treatment</a:t>
            </a:r>
            <a:r>
              <a:rPr lang="ja-JP" altLang="en-US" sz="3200" b="1"/>
              <a:t> </a:t>
            </a:r>
            <a:r>
              <a:rPr lang="en-US" altLang="ja-JP" sz="3200" b="1"/>
              <a:t>Plan</a:t>
            </a:r>
            <a:endParaRPr kumimoji="1" lang="ja-JP" altLang="en-US" sz="3200" b="1"/>
          </a:p>
        </p:txBody>
      </p:sp>
      <p:sp>
        <p:nvSpPr>
          <p:cNvPr id="3" name="コンテンツ プレースホルダー 2">
            <a:extLst>
              <a:ext uri="{FF2B5EF4-FFF2-40B4-BE49-F238E27FC236}">
                <a16:creationId xmlns:a16="http://schemas.microsoft.com/office/drawing/2014/main" id="{1F8FCA8B-04BE-366C-E657-168BAD8AA46A}"/>
              </a:ext>
            </a:extLst>
          </p:cNvPr>
          <p:cNvSpPr>
            <a:spLocks noGrp="1"/>
          </p:cNvSpPr>
          <p:nvPr>
            <p:ph idx="1"/>
          </p:nvPr>
        </p:nvSpPr>
        <p:spPr>
          <a:xfrm>
            <a:off x="582930" y="1878008"/>
            <a:ext cx="11372850" cy="3101983"/>
          </a:xfrm>
        </p:spPr>
        <p:txBody>
          <a:bodyPr>
            <a:noAutofit/>
          </a:bodyPr>
          <a:lstStyle/>
          <a:p>
            <a:r>
              <a:rPr kumimoji="1" lang="en-US" altLang="ja-JP" sz="3600" dirty="0"/>
              <a:t>Insertion of </a:t>
            </a:r>
            <a:r>
              <a:rPr lang="en-US" altLang="ja-JP" sz="3600" dirty="0">
                <a:solidFill>
                  <a:srgbClr val="FF0000"/>
                </a:solidFill>
              </a:rPr>
              <a:t>a p</a:t>
            </a:r>
            <a:r>
              <a:rPr kumimoji="1" lang="en-US" altLang="ja-JP" sz="3600" dirty="0">
                <a:solidFill>
                  <a:srgbClr val="FF0000"/>
                </a:solidFill>
              </a:rPr>
              <a:t>acemaker</a:t>
            </a:r>
            <a:r>
              <a:rPr lang="en-US" altLang="ja-JP" sz="3600" dirty="0">
                <a:solidFill>
                  <a:srgbClr val="FF0000"/>
                </a:solidFill>
              </a:rPr>
              <a:t> </a:t>
            </a:r>
            <a:r>
              <a:rPr lang="en-US" altLang="ja-JP" sz="3600" dirty="0"/>
              <a:t>if the rhythm is stable.</a:t>
            </a:r>
          </a:p>
          <a:p>
            <a:pPr lvl="1">
              <a:buFont typeface="Wingdings" pitchFamily="2" charset="2"/>
              <a:buChar char="Ø"/>
            </a:pPr>
            <a:r>
              <a:rPr lang="en-US" altLang="ja-JP" sz="3600" dirty="0"/>
              <a:t> a dual-chamber system pacing the atria then the ventricles</a:t>
            </a:r>
          </a:p>
          <a:p>
            <a:pPr lvl="1">
              <a:buFont typeface="Wingdings" pitchFamily="2" charset="2"/>
              <a:buChar char="Ø"/>
            </a:pPr>
            <a:r>
              <a:rPr lang="en-US" altLang="ja-JP" sz="3600" dirty="0"/>
              <a:t> (possibly) a ventricular pacing system</a:t>
            </a:r>
          </a:p>
          <a:p>
            <a:r>
              <a:rPr lang="en-US" altLang="ja-JP" sz="3600" dirty="0"/>
              <a:t>Immediate insertion of a temporary pacemaker in case of the ventricular escape rhythm</a:t>
            </a:r>
          </a:p>
          <a:p>
            <a:endParaRPr kumimoji="1" lang="ja-JP" altLang="en-US" sz="3200"/>
          </a:p>
        </p:txBody>
      </p:sp>
    </p:spTree>
    <p:extLst>
      <p:ext uri="{BB962C8B-B14F-4D97-AF65-F5344CB8AC3E}">
        <p14:creationId xmlns:p14="http://schemas.microsoft.com/office/powerpoint/2010/main" val="41896044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DB416F-D02B-60F2-2188-5A92C5D77293}"/>
              </a:ext>
            </a:extLst>
          </p:cNvPr>
          <p:cNvSpPr>
            <a:spLocks noGrp="1"/>
          </p:cNvSpPr>
          <p:nvPr>
            <p:ph type="title"/>
          </p:nvPr>
        </p:nvSpPr>
        <p:spPr>
          <a:xfrm>
            <a:off x="2231136" y="511200"/>
            <a:ext cx="7729728" cy="720000"/>
          </a:xfrm>
        </p:spPr>
        <p:txBody>
          <a:bodyPr>
            <a:noAutofit/>
          </a:bodyPr>
          <a:lstStyle/>
          <a:p>
            <a:r>
              <a:rPr kumimoji="1" lang="en-US" altLang="ja-JP" sz="3200" b="1" dirty="0"/>
              <a:t>7. References</a:t>
            </a:r>
            <a:endParaRPr kumimoji="1" lang="ja-JP" altLang="en-US" sz="3200" b="1"/>
          </a:p>
        </p:txBody>
      </p:sp>
      <p:sp>
        <p:nvSpPr>
          <p:cNvPr id="3" name="コンテンツ プレースホルダー 2">
            <a:extLst>
              <a:ext uri="{FF2B5EF4-FFF2-40B4-BE49-F238E27FC236}">
                <a16:creationId xmlns:a16="http://schemas.microsoft.com/office/drawing/2014/main" id="{3661358F-DF42-3216-53D2-B1080B772A0D}"/>
              </a:ext>
            </a:extLst>
          </p:cNvPr>
          <p:cNvSpPr>
            <a:spLocks noGrp="1"/>
          </p:cNvSpPr>
          <p:nvPr>
            <p:ph idx="1"/>
          </p:nvPr>
        </p:nvSpPr>
        <p:spPr>
          <a:xfrm>
            <a:off x="640080" y="2638044"/>
            <a:ext cx="10287000" cy="3101983"/>
          </a:xfrm>
        </p:spPr>
        <p:txBody>
          <a:bodyPr>
            <a:normAutofit/>
          </a:bodyPr>
          <a:lstStyle/>
          <a:p>
            <a:r>
              <a:rPr kumimoji="1" lang="en-US" altLang="ja-JP" sz="2800" dirty="0">
                <a:latin typeface="Meiryo" panose="020B0604030504040204" pitchFamily="34" charset="-128"/>
                <a:ea typeface="Meiryo" panose="020B0604030504040204" pitchFamily="34" charset="-128"/>
              </a:rPr>
              <a:t>Case 1:Dizziness, Rees, J., Pattison, J., &amp; </a:t>
            </a:r>
            <a:r>
              <a:rPr kumimoji="1" lang="en-US" altLang="ja-JP" sz="2800" dirty="0" err="1">
                <a:latin typeface="Meiryo" panose="020B0604030504040204" pitchFamily="34" charset="-128"/>
                <a:ea typeface="Meiryo" panose="020B0604030504040204" pitchFamily="34" charset="-128"/>
              </a:rPr>
              <a:t>Kosky</a:t>
            </a:r>
            <a:r>
              <a:rPr kumimoji="1" lang="en-US" altLang="ja-JP" sz="2800" dirty="0">
                <a:latin typeface="Meiryo" panose="020B0604030504040204" pitchFamily="34" charset="-128"/>
                <a:ea typeface="Meiryo" panose="020B0604030504040204" pitchFamily="34" charset="-128"/>
              </a:rPr>
              <a:t>, C. (2014). 100 Cases in Clinical Medicine (3rd ed.). CRC Press, pp.3-5. </a:t>
            </a:r>
          </a:p>
          <a:p>
            <a:endParaRPr lang="en-US" altLang="ja-JP" sz="2800" dirty="0">
              <a:latin typeface="Meiryo" panose="020B0604030504040204" pitchFamily="34" charset="-128"/>
              <a:ea typeface="Meiryo" panose="020B0604030504040204" pitchFamily="34" charset="-128"/>
            </a:endParaRPr>
          </a:p>
          <a:p>
            <a:r>
              <a:rPr lang="ja-JP" altLang="en-US" sz="2800">
                <a:latin typeface="Meiryo" panose="020B0604030504040204" pitchFamily="34" charset="-128"/>
                <a:ea typeface="Meiryo" panose="020B0604030504040204" pitchFamily="34" charset="-128"/>
              </a:rPr>
              <a:t>押味貴之（</a:t>
            </a:r>
            <a:r>
              <a:rPr lang="en-US" altLang="ja-JP" sz="2800" dirty="0">
                <a:latin typeface="Meiryo" panose="020B0604030504040204" pitchFamily="34" charset="-128"/>
                <a:ea typeface="Meiryo" panose="020B0604030504040204" pitchFamily="34" charset="-128"/>
              </a:rPr>
              <a:t>2017). </a:t>
            </a:r>
            <a:r>
              <a:rPr lang="ja-JP" altLang="en-US" sz="2800">
                <a:latin typeface="Meiryo" panose="020B0604030504040204" pitchFamily="34" charset="-128"/>
                <a:ea typeface="Meiryo" panose="020B0604030504040204" pitchFamily="34" charset="-128"/>
              </a:rPr>
              <a:t>あなたの医学英語なんとかします！</a:t>
            </a:r>
            <a:r>
              <a:rPr lang="en-US" altLang="ja-JP" sz="2800" dirty="0">
                <a:latin typeface="Meiryo" panose="020B0604030504040204" pitchFamily="34" charset="-128"/>
                <a:ea typeface="Meiryo" panose="020B0604030504040204" pitchFamily="34" charset="-128"/>
              </a:rPr>
              <a:t>. </a:t>
            </a:r>
            <a:r>
              <a:rPr lang="ja-JP" altLang="en-US" sz="2800">
                <a:latin typeface="Meiryo" panose="020B0604030504040204" pitchFamily="34" charset="-128"/>
                <a:ea typeface="Meiryo" panose="020B0604030504040204" pitchFamily="34" charset="-128"/>
              </a:rPr>
              <a:t>メジカルビュー社</a:t>
            </a:r>
            <a:endParaRPr kumimoji="1" lang="ja-JP" altLang="en-US" sz="2800">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29472355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8681C59-0493-04A7-4EF1-C4C177283F18}"/>
              </a:ext>
            </a:extLst>
          </p:cNvPr>
          <p:cNvSpPr>
            <a:spLocks noGrp="1"/>
          </p:cNvSpPr>
          <p:nvPr>
            <p:ph type="title"/>
          </p:nvPr>
        </p:nvSpPr>
        <p:spPr>
          <a:xfrm>
            <a:off x="2231136" y="511200"/>
            <a:ext cx="7729728" cy="720000"/>
          </a:xfrm>
        </p:spPr>
        <p:txBody>
          <a:bodyPr>
            <a:noAutofit/>
          </a:bodyPr>
          <a:lstStyle/>
          <a:p>
            <a:r>
              <a:rPr kumimoji="1" lang="en-US" altLang="ja-JP" sz="3200" b="1" dirty="0"/>
              <a:t>outline</a:t>
            </a:r>
            <a:endParaRPr kumimoji="1" lang="ja-JP" altLang="en-US" sz="3200" b="1"/>
          </a:p>
        </p:txBody>
      </p:sp>
      <p:sp>
        <p:nvSpPr>
          <p:cNvPr id="3" name="コンテンツ プレースホルダー 2">
            <a:extLst>
              <a:ext uri="{FF2B5EF4-FFF2-40B4-BE49-F238E27FC236}">
                <a16:creationId xmlns:a16="http://schemas.microsoft.com/office/drawing/2014/main" id="{A292C442-B378-AFCB-A1CA-5F40C9B2B5E8}"/>
              </a:ext>
            </a:extLst>
          </p:cNvPr>
          <p:cNvSpPr>
            <a:spLocks noGrp="1"/>
          </p:cNvSpPr>
          <p:nvPr>
            <p:ph idx="1"/>
          </p:nvPr>
        </p:nvSpPr>
        <p:spPr>
          <a:xfrm>
            <a:off x="2231136" y="1878008"/>
            <a:ext cx="7729728" cy="3101983"/>
          </a:xfrm>
        </p:spPr>
        <p:txBody>
          <a:bodyPr vert="horz" lIns="91440" tIns="45720" rIns="91440" bIns="45720" rtlCol="0" anchor="t">
            <a:noAutofit/>
          </a:bodyPr>
          <a:lstStyle/>
          <a:p>
            <a:pPr marL="514350" indent="-514350">
              <a:buFont typeface="+mj-lt"/>
              <a:buAutoNum type="arabicPeriod"/>
            </a:pPr>
            <a:r>
              <a:rPr kumimoji="1" lang="en-US" altLang="ja-JP" sz="3200" dirty="0"/>
              <a:t>History </a:t>
            </a:r>
            <a:r>
              <a:rPr lang="en-US" altLang="ja-JP" sz="3200" dirty="0"/>
              <a:t>t</a:t>
            </a:r>
            <a:r>
              <a:rPr kumimoji="1" lang="en-US" altLang="ja-JP" sz="3200" dirty="0"/>
              <a:t>aking</a:t>
            </a:r>
          </a:p>
          <a:p>
            <a:pPr marL="514350" indent="-514350">
              <a:buFont typeface="+mj-lt"/>
              <a:buAutoNum type="arabicPeriod"/>
            </a:pPr>
            <a:r>
              <a:rPr lang="en-US" altLang="ja-JP" sz="3200" dirty="0"/>
              <a:t>Physical examination</a:t>
            </a:r>
          </a:p>
          <a:p>
            <a:pPr marL="514350" indent="-514350">
              <a:buFont typeface="+mj-lt"/>
              <a:buAutoNum type="arabicPeriod"/>
            </a:pPr>
            <a:r>
              <a:rPr kumimoji="1" lang="en-US" altLang="ja-JP" sz="3200" dirty="0"/>
              <a:t>Test results</a:t>
            </a:r>
          </a:p>
          <a:p>
            <a:pPr marL="514350" indent="-514350">
              <a:buFont typeface="+mj-lt"/>
              <a:buAutoNum type="arabicPeriod"/>
            </a:pPr>
            <a:r>
              <a:rPr lang="en-US" altLang="ja-JP" sz="3200" dirty="0"/>
              <a:t>Q&amp;A</a:t>
            </a:r>
          </a:p>
          <a:p>
            <a:pPr marL="514350" indent="-514350">
              <a:buFont typeface="+mj-lt"/>
              <a:buAutoNum type="arabicPeriod"/>
            </a:pPr>
            <a:r>
              <a:rPr kumimoji="1" lang="en-US" altLang="ja-JP" sz="3200" dirty="0"/>
              <a:t>Differential diagnosis</a:t>
            </a:r>
          </a:p>
          <a:p>
            <a:pPr marL="514350" indent="-514350">
              <a:buFont typeface="+mj-lt"/>
              <a:buAutoNum type="arabicPeriod"/>
            </a:pPr>
            <a:r>
              <a:rPr lang="en-US" altLang="ja-JP" sz="3200" dirty="0"/>
              <a:t>Treatment </a:t>
            </a:r>
            <a:r>
              <a:rPr lang="en-US" altLang="ja-JP" sz="3200" b="1" dirty="0">
                <a:solidFill>
                  <a:srgbClr val="0070C0"/>
                </a:solidFill>
              </a:rPr>
              <a:t>p</a:t>
            </a:r>
            <a:r>
              <a:rPr lang="en-US" altLang="ja-JP" sz="3200" dirty="0"/>
              <a:t>lan</a:t>
            </a:r>
          </a:p>
          <a:p>
            <a:pPr marL="514350" indent="-514350">
              <a:buAutoNum type="arabicPeriod"/>
            </a:pPr>
            <a:r>
              <a:rPr lang="en-US" altLang="ja-JP" sz="3200" dirty="0">
                <a:ea typeface="HGｺﾞｼｯｸE"/>
              </a:rPr>
              <a:t>Reference</a:t>
            </a:r>
          </a:p>
        </p:txBody>
      </p:sp>
    </p:spTree>
    <p:extLst>
      <p:ext uri="{BB962C8B-B14F-4D97-AF65-F5344CB8AC3E}">
        <p14:creationId xmlns:p14="http://schemas.microsoft.com/office/powerpoint/2010/main" val="33724258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B117E23-6CB9-117F-5340-1752DF150DAE}"/>
              </a:ext>
            </a:extLst>
          </p:cNvPr>
          <p:cNvSpPr>
            <a:spLocks noGrp="1"/>
          </p:cNvSpPr>
          <p:nvPr>
            <p:ph type="title"/>
          </p:nvPr>
        </p:nvSpPr>
        <p:spPr>
          <a:xfrm>
            <a:off x="2231136" y="511200"/>
            <a:ext cx="7729728" cy="720000"/>
          </a:xfrm>
        </p:spPr>
        <p:txBody>
          <a:bodyPr>
            <a:noAutofit/>
          </a:bodyPr>
          <a:lstStyle/>
          <a:p>
            <a:r>
              <a:rPr kumimoji="1" lang="en-US" altLang="ja-JP" sz="3200" b="1" dirty="0"/>
              <a:t>1. History </a:t>
            </a:r>
            <a:r>
              <a:rPr lang="en-US" altLang="ja-JP" sz="3200" b="1" dirty="0"/>
              <a:t>t</a:t>
            </a:r>
            <a:r>
              <a:rPr kumimoji="1" lang="en-US" altLang="ja-JP" sz="3200" b="1" dirty="0"/>
              <a:t>aking (1)</a:t>
            </a:r>
            <a:endParaRPr kumimoji="1" lang="ja-JP" altLang="en-US" sz="3200" b="1"/>
          </a:p>
        </p:txBody>
      </p:sp>
      <p:sp>
        <p:nvSpPr>
          <p:cNvPr id="3" name="コンテンツ プレースホルダー 2">
            <a:extLst>
              <a:ext uri="{FF2B5EF4-FFF2-40B4-BE49-F238E27FC236}">
                <a16:creationId xmlns:a16="http://schemas.microsoft.com/office/drawing/2014/main" id="{4CEC7F9A-AB5D-CB40-09D5-290BBC74F956}"/>
              </a:ext>
            </a:extLst>
          </p:cNvPr>
          <p:cNvSpPr>
            <a:spLocks noGrp="1"/>
          </p:cNvSpPr>
          <p:nvPr>
            <p:ph idx="1"/>
          </p:nvPr>
        </p:nvSpPr>
        <p:spPr>
          <a:xfrm>
            <a:off x="838200" y="1620141"/>
            <a:ext cx="10515600" cy="5238000"/>
          </a:xfrm>
        </p:spPr>
        <p:txBody>
          <a:bodyPr vert="horz" lIns="91440" tIns="45720" rIns="91440" bIns="45720" rtlCol="0" anchor="t">
            <a:normAutofit/>
          </a:bodyPr>
          <a:lstStyle/>
          <a:p>
            <a:r>
              <a:rPr kumimoji="1" lang="en-US" altLang="ja-JP" sz="3200" b="1" dirty="0">
                <a:solidFill>
                  <a:schemeClr val="tx1"/>
                </a:solidFill>
                <a:ea typeface="HGｺﾞｼｯｸE"/>
              </a:rPr>
              <a:t>Patient: </a:t>
            </a:r>
            <a:r>
              <a:rPr lang="en-US" altLang="ja-JP" sz="3200" dirty="0">
                <a:solidFill>
                  <a:schemeClr val="tx1"/>
                </a:solidFill>
                <a:ea typeface="HGｺﾞｼｯｸE"/>
              </a:rPr>
              <a:t>75-year-old </a:t>
            </a:r>
            <a:r>
              <a:rPr kumimoji="1" lang="en-US" altLang="ja-JP" sz="3200" dirty="0">
                <a:solidFill>
                  <a:schemeClr val="tx1"/>
                </a:solidFill>
                <a:ea typeface="HGｺﾞｼｯｸE"/>
              </a:rPr>
              <a:t>man</a:t>
            </a:r>
            <a:endParaRPr lang="en-US" altLang="ja-JP" sz="3200" dirty="0">
              <a:solidFill>
                <a:schemeClr val="tx1"/>
              </a:solidFill>
              <a:ea typeface="HGｺﾞｼｯｸE"/>
            </a:endParaRPr>
          </a:p>
          <a:p>
            <a:r>
              <a:rPr kumimoji="1" lang="en-US" altLang="ja-JP" sz="3200" b="1" dirty="0">
                <a:solidFill>
                  <a:schemeClr val="tx1"/>
                </a:solidFill>
              </a:rPr>
              <a:t>Chief Complaints (CC)</a:t>
            </a:r>
            <a:r>
              <a:rPr lang="en-US" altLang="ja-JP" sz="3200" b="1" dirty="0">
                <a:solidFill>
                  <a:schemeClr val="tx1"/>
                </a:solidFill>
              </a:rPr>
              <a:t>: </a:t>
            </a:r>
            <a:r>
              <a:rPr lang="en-US" altLang="ja-JP" sz="3200" dirty="0">
                <a:solidFill>
                  <a:schemeClr val="tx1"/>
                </a:solidFill>
              </a:rPr>
              <a:t>Dizziness, unwell</a:t>
            </a:r>
            <a:endParaRPr lang="en-US" altLang="ja-JP" sz="3200" dirty="0">
              <a:solidFill>
                <a:schemeClr val="tx1"/>
              </a:solidFill>
              <a:ea typeface="HGｺﾞｼｯｸE"/>
            </a:endParaRPr>
          </a:p>
          <a:p>
            <a:r>
              <a:rPr lang="en-US" altLang="ja-JP" sz="3200" b="1" dirty="0">
                <a:solidFill>
                  <a:schemeClr val="tx1"/>
                </a:solidFill>
              </a:rPr>
              <a:t>History of Present Illness (HPI):</a:t>
            </a:r>
          </a:p>
          <a:p>
            <a:pPr lvl="2">
              <a:buFont typeface="Wingdings" pitchFamily="2" charset="2"/>
              <a:buChar char="Ø"/>
            </a:pPr>
            <a:r>
              <a:rPr lang="en-US" altLang="ja-JP" sz="3200" dirty="0">
                <a:solidFill>
                  <a:schemeClr val="tx1"/>
                </a:solidFill>
                <a:ea typeface="HGｺﾞｼｯｸE"/>
              </a:rPr>
              <a:t> Started</a:t>
            </a:r>
            <a:r>
              <a:rPr kumimoji="1" lang="en-US" altLang="ja-JP" sz="3200" dirty="0">
                <a:solidFill>
                  <a:schemeClr val="tx1"/>
                </a:solidFill>
                <a:ea typeface="HGｺﾞｼｯｸE"/>
              </a:rPr>
              <a:t> to have falls 6 months ago.</a:t>
            </a:r>
          </a:p>
          <a:p>
            <a:pPr lvl="2">
              <a:buFont typeface="Wingdings" pitchFamily="2" charset="2"/>
              <a:buChar char="Ø"/>
            </a:pPr>
            <a:r>
              <a:rPr lang="en-US" altLang="ja-JP" sz="3200" dirty="0">
                <a:solidFill>
                  <a:schemeClr val="tx1"/>
                </a:solidFill>
                <a:ea typeface="HGｺﾞｼｯｸE"/>
              </a:rPr>
              <a:t> Loss of consciousness (Duration is uncertain.)</a:t>
            </a:r>
          </a:p>
          <a:p>
            <a:pPr lvl="2">
              <a:buFont typeface="Wingdings" pitchFamily="2" charset="2"/>
              <a:buChar char="Ø"/>
            </a:pPr>
            <a:r>
              <a:rPr lang="en-US" altLang="ja-JP" sz="3200" dirty="0">
                <a:solidFill>
                  <a:schemeClr val="tx1"/>
                </a:solidFill>
              </a:rPr>
              <a:t> The episodes usually happened on exertion. </a:t>
            </a:r>
          </a:p>
          <a:p>
            <a:pPr lvl="2">
              <a:buFont typeface="Wingdings" pitchFamily="2" charset="2"/>
              <a:buChar char="Ø"/>
            </a:pPr>
            <a:r>
              <a:rPr lang="en-US" altLang="ja-JP" sz="3200" dirty="0">
                <a:solidFill>
                  <a:schemeClr val="tx1"/>
                </a:solidFill>
              </a:rPr>
              <a:t> </a:t>
            </a:r>
            <a:r>
              <a:rPr lang="en-US" altLang="ja-JP" sz="3200" u="sng" dirty="0">
                <a:solidFill>
                  <a:schemeClr val="tx1"/>
                </a:solidFill>
              </a:rPr>
              <a:t>Recovers over </a:t>
            </a:r>
            <a:r>
              <a:rPr lang="en-US" altLang="ja-JP" sz="3200" b="1" u="sng" dirty="0">
                <a:solidFill>
                  <a:schemeClr val="tx1"/>
                </a:solidFill>
              </a:rPr>
              <a:t>a period of </a:t>
            </a:r>
            <a:r>
              <a:rPr lang="en-US" altLang="ja-JP" sz="3200" u="sng" dirty="0">
                <a:solidFill>
                  <a:schemeClr val="tx1"/>
                </a:solidFill>
              </a:rPr>
              <a:t>10-15min after each episode?.</a:t>
            </a:r>
          </a:p>
        </p:txBody>
      </p:sp>
    </p:spTree>
    <p:extLst>
      <p:ext uri="{BB962C8B-B14F-4D97-AF65-F5344CB8AC3E}">
        <p14:creationId xmlns:p14="http://schemas.microsoft.com/office/powerpoint/2010/main" val="17829496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2C7DAD1-D3F0-FF40-27CA-3384BF9A0784}"/>
              </a:ext>
            </a:extLst>
          </p:cNvPr>
          <p:cNvSpPr>
            <a:spLocks noGrp="1"/>
          </p:cNvSpPr>
          <p:nvPr>
            <p:ph type="title"/>
          </p:nvPr>
        </p:nvSpPr>
        <p:spPr>
          <a:xfrm>
            <a:off x="2232000" y="511200"/>
            <a:ext cx="7729728" cy="720000"/>
          </a:xfrm>
        </p:spPr>
        <p:txBody>
          <a:bodyPr>
            <a:noAutofit/>
          </a:bodyPr>
          <a:lstStyle/>
          <a:p>
            <a:r>
              <a:rPr kumimoji="1" lang="en-US" altLang="ja-JP" sz="3200" b="1" dirty="0"/>
              <a:t>1. History</a:t>
            </a:r>
            <a:r>
              <a:rPr lang="en-US" altLang="ja-JP" sz="3200" b="1" dirty="0"/>
              <a:t> taking (2)</a:t>
            </a:r>
            <a:endParaRPr kumimoji="1" lang="ja-JP" altLang="en-US" sz="3200" b="1"/>
          </a:p>
        </p:txBody>
      </p:sp>
      <p:sp>
        <p:nvSpPr>
          <p:cNvPr id="3" name="コンテンツ プレースホルダー 2">
            <a:extLst>
              <a:ext uri="{FF2B5EF4-FFF2-40B4-BE49-F238E27FC236}">
                <a16:creationId xmlns:a16="http://schemas.microsoft.com/office/drawing/2014/main" id="{21C631B8-E809-75C7-E8EA-06B10F2E32B5}"/>
              </a:ext>
            </a:extLst>
          </p:cNvPr>
          <p:cNvSpPr>
            <a:spLocks noGrp="1"/>
          </p:cNvSpPr>
          <p:nvPr>
            <p:ph idx="1"/>
          </p:nvPr>
        </p:nvSpPr>
        <p:spPr>
          <a:xfrm>
            <a:off x="838199" y="1620000"/>
            <a:ext cx="10959353" cy="4885726"/>
          </a:xfrm>
        </p:spPr>
        <p:txBody>
          <a:bodyPr>
            <a:noAutofit/>
          </a:bodyPr>
          <a:lstStyle/>
          <a:p>
            <a:r>
              <a:rPr lang="en-US" altLang="ja-JP" sz="3200" b="1" dirty="0"/>
              <a:t>Past medical history (PMH): </a:t>
            </a:r>
          </a:p>
          <a:p>
            <a:pPr marL="0" indent="0">
              <a:buNone/>
            </a:pPr>
            <a:r>
              <a:rPr lang="en-US" altLang="ja-JP" sz="3200" b="1" dirty="0"/>
              <a:t>    </a:t>
            </a:r>
            <a:r>
              <a:rPr lang="en-US" altLang="ja-JP" sz="3200" dirty="0"/>
              <a:t>Gout, urinary frequency, benign prostatic hypertrophy</a:t>
            </a:r>
          </a:p>
          <a:p>
            <a:pPr>
              <a:lnSpc>
                <a:spcPct val="100000"/>
              </a:lnSpc>
            </a:pPr>
            <a:r>
              <a:rPr lang="en-US" altLang="ja-JP" sz="3200" b="1" dirty="0"/>
              <a:t>Medications: </a:t>
            </a:r>
            <a:r>
              <a:rPr lang="en-US" altLang="ja-JP" sz="3200" dirty="0"/>
              <a:t>Ibuprofen for gout</a:t>
            </a:r>
          </a:p>
          <a:p>
            <a:pPr>
              <a:lnSpc>
                <a:spcPct val="100000"/>
              </a:lnSpc>
            </a:pPr>
            <a:r>
              <a:rPr lang="en-US" altLang="ja-JP" sz="3200" b="1" dirty="0"/>
              <a:t>Family History (FH):  </a:t>
            </a:r>
            <a:r>
              <a:rPr lang="en-US" altLang="ja-JP" sz="3200" dirty="0"/>
              <a:t>None</a:t>
            </a:r>
          </a:p>
          <a:p>
            <a:pPr>
              <a:lnSpc>
                <a:spcPct val="100000"/>
              </a:lnSpc>
            </a:pPr>
            <a:r>
              <a:rPr lang="en-US" altLang="ja-JP" sz="3200" b="1" dirty="0"/>
              <a:t>Social History (SH): </a:t>
            </a:r>
          </a:p>
          <a:p>
            <a:pPr lvl="2">
              <a:buFont typeface="Wingdings" pitchFamily="2" charset="2"/>
              <a:buChar char="Ø"/>
            </a:pPr>
            <a:r>
              <a:rPr lang="en-US" altLang="ja-JP" sz="3000" b="1" dirty="0"/>
              <a:t> </a:t>
            </a:r>
            <a:r>
              <a:rPr lang="en-US" altLang="ja-JP" sz="3000" dirty="0"/>
              <a:t>Stopped smoking 5 years ago</a:t>
            </a:r>
          </a:p>
          <a:p>
            <a:pPr lvl="2">
              <a:buFont typeface="Wingdings" pitchFamily="2" charset="2"/>
              <a:buChar char="Ø"/>
            </a:pPr>
            <a:r>
              <a:rPr lang="en-US" altLang="ja-JP" sz="3200" dirty="0"/>
              <a:t> 5-10 units of alcohol /week</a:t>
            </a:r>
          </a:p>
          <a:p>
            <a:pPr lvl="2">
              <a:buFont typeface="Wingdings" pitchFamily="2" charset="2"/>
              <a:buChar char="Ø"/>
            </a:pPr>
            <a:r>
              <a:rPr lang="en-US" altLang="ja-JP" sz="3200" dirty="0"/>
              <a:t> Retired electrician</a:t>
            </a:r>
          </a:p>
        </p:txBody>
      </p:sp>
    </p:spTree>
    <p:extLst>
      <p:ext uri="{BB962C8B-B14F-4D97-AF65-F5344CB8AC3E}">
        <p14:creationId xmlns:p14="http://schemas.microsoft.com/office/powerpoint/2010/main" val="36066915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044B1E-863D-6858-E430-2753445F24D9}"/>
              </a:ext>
            </a:extLst>
          </p:cNvPr>
          <p:cNvSpPr>
            <a:spLocks noGrp="1"/>
          </p:cNvSpPr>
          <p:nvPr>
            <p:ph type="title"/>
          </p:nvPr>
        </p:nvSpPr>
        <p:spPr>
          <a:xfrm>
            <a:off x="2231136" y="511200"/>
            <a:ext cx="7729728" cy="720000"/>
          </a:xfrm>
        </p:spPr>
        <p:txBody>
          <a:bodyPr>
            <a:normAutofit fontScale="90000"/>
          </a:bodyPr>
          <a:lstStyle/>
          <a:p>
            <a:r>
              <a:rPr kumimoji="1" lang="en-US" altLang="ja-JP" sz="3600" b="1" dirty="0"/>
              <a:t>2. Physical examinations</a:t>
            </a:r>
            <a:endParaRPr kumimoji="1" lang="ja-JP" altLang="en-US" sz="3600" b="1"/>
          </a:p>
        </p:txBody>
      </p:sp>
      <p:sp>
        <p:nvSpPr>
          <p:cNvPr id="3" name="コンテンツ プレースホルダー 2">
            <a:extLst>
              <a:ext uri="{FF2B5EF4-FFF2-40B4-BE49-F238E27FC236}">
                <a16:creationId xmlns:a16="http://schemas.microsoft.com/office/drawing/2014/main" id="{25CEFB2F-0A2E-2294-AC67-C7C5CF458996}"/>
              </a:ext>
            </a:extLst>
          </p:cNvPr>
          <p:cNvSpPr>
            <a:spLocks noGrp="1"/>
          </p:cNvSpPr>
          <p:nvPr>
            <p:ph idx="1"/>
          </p:nvPr>
        </p:nvSpPr>
        <p:spPr>
          <a:xfrm>
            <a:off x="514800" y="1620000"/>
            <a:ext cx="11532870" cy="4762822"/>
          </a:xfrm>
        </p:spPr>
        <p:txBody>
          <a:bodyPr>
            <a:noAutofit/>
          </a:bodyPr>
          <a:lstStyle/>
          <a:p>
            <a:r>
              <a:rPr kumimoji="1" lang="en-US" altLang="ja-JP" sz="3200" b="1" dirty="0">
                <a:solidFill>
                  <a:schemeClr val="tx1"/>
                </a:solidFill>
              </a:rPr>
              <a:t>General appearance (GA</a:t>
            </a:r>
            <a:r>
              <a:rPr kumimoji="1" lang="ja-JP" altLang="en-US" sz="3200" b="1">
                <a:solidFill>
                  <a:schemeClr val="tx1"/>
                </a:solidFill>
              </a:rPr>
              <a:t>）</a:t>
            </a:r>
            <a:r>
              <a:rPr kumimoji="1" lang="en-US" altLang="ja-JP" sz="3200" b="1" dirty="0">
                <a:solidFill>
                  <a:schemeClr val="tx1"/>
                </a:solidFill>
              </a:rPr>
              <a:t>: </a:t>
            </a:r>
            <a:r>
              <a:rPr lang="en-US" altLang="ja-JP" sz="3200" dirty="0">
                <a:solidFill>
                  <a:schemeClr val="tx1"/>
                </a:solidFill>
              </a:rPr>
              <a:t>P</a:t>
            </a:r>
            <a:r>
              <a:rPr kumimoji="1" lang="en-US" altLang="ja-JP" sz="3200" dirty="0">
                <a:solidFill>
                  <a:schemeClr val="tx1"/>
                </a:solidFill>
              </a:rPr>
              <a:t>ale.</a:t>
            </a:r>
          </a:p>
          <a:p>
            <a:r>
              <a:rPr lang="en-US" altLang="ja-JP" sz="3200" b="1" dirty="0">
                <a:solidFill>
                  <a:schemeClr val="tx1"/>
                </a:solidFill>
              </a:rPr>
              <a:t>Vital Signs (VS):  </a:t>
            </a:r>
            <a:r>
              <a:rPr lang="en-US" altLang="ja-JP" sz="3200" dirty="0">
                <a:solidFill>
                  <a:schemeClr val="tx1"/>
                </a:solidFill>
              </a:rPr>
              <a:t>BP 96/64 mmHg, PR </a:t>
            </a:r>
            <a:r>
              <a:rPr kumimoji="1" lang="en-US" altLang="ja-JP" sz="3200" dirty="0">
                <a:solidFill>
                  <a:schemeClr val="tx1"/>
                </a:solidFill>
              </a:rPr>
              <a:t>33/min, regular.</a:t>
            </a:r>
          </a:p>
          <a:p>
            <a:r>
              <a:rPr lang="en-US" altLang="ja-JP" sz="3200" b="1" dirty="0">
                <a:solidFill>
                  <a:schemeClr val="tx1"/>
                </a:solidFill>
              </a:rPr>
              <a:t>Heart: </a:t>
            </a:r>
            <a:r>
              <a:rPr lang="en-US" altLang="ja-JP" sz="3200" dirty="0">
                <a:solidFill>
                  <a:schemeClr val="tx1"/>
                </a:solidFill>
              </a:rPr>
              <a:t>No murmurs.</a:t>
            </a:r>
          </a:p>
          <a:p>
            <a:r>
              <a:rPr kumimoji="1" lang="en-US" altLang="ja-JP" sz="3200" b="1" dirty="0">
                <a:solidFill>
                  <a:schemeClr val="tx1"/>
                </a:solidFill>
              </a:rPr>
              <a:t>JVP:</a:t>
            </a:r>
            <a:r>
              <a:rPr kumimoji="1" lang="en-US" altLang="ja-JP" sz="3200" dirty="0">
                <a:solidFill>
                  <a:schemeClr val="tx1"/>
                </a:solidFill>
              </a:rPr>
              <a:t> </a:t>
            </a:r>
            <a:r>
              <a:rPr lang="en-US" altLang="ja-JP" sz="3200" dirty="0">
                <a:solidFill>
                  <a:schemeClr val="tx1"/>
                </a:solidFill>
              </a:rPr>
              <a:t>R</a:t>
            </a:r>
            <a:r>
              <a:rPr kumimoji="1" lang="en-US" altLang="ja-JP" sz="3200" dirty="0">
                <a:solidFill>
                  <a:schemeClr val="tx1"/>
                </a:solidFill>
              </a:rPr>
              <a:t>aised 3 cm with occasional </a:t>
            </a:r>
            <a:r>
              <a:rPr lang="en-US" altLang="ja-JP" sz="3200" dirty="0">
                <a:solidFill>
                  <a:schemeClr val="tx1"/>
                </a:solidFill>
              </a:rPr>
              <a:t>rises</a:t>
            </a:r>
          </a:p>
          <a:p>
            <a:r>
              <a:rPr kumimoji="1" lang="en-US" altLang="ja-JP" sz="3200" b="1" dirty="0">
                <a:solidFill>
                  <a:schemeClr val="tx1"/>
                </a:solidFill>
              </a:rPr>
              <a:t>Chest: </a:t>
            </a:r>
            <a:r>
              <a:rPr kumimoji="1" lang="en-US" altLang="ja-JP" sz="3200" dirty="0">
                <a:solidFill>
                  <a:schemeClr val="tx1"/>
                </a:solidFill>
              </a:rPr>
              <a:t>No pain, no palpitations.</a:t>
            </a:r>
            <a:endParaRPr lang="en-US" altLang="ja-JP" sz="3200" dirty="0">
              <a:solidFill>
                <a:schemeClr val="tx1"/>
              </a:solidFill>
            </a:endParaRPr>
          </a:p>
          <a:p>
            <a:r>
              <a:rPr kumimoji="1" lang="en-US" altLang="ja-JP" sz="3200" b="1" dirty="0">
                <a:solidFill>
                  <a:schemeClr val="tx1"/>
                </a:solidFill>
              </a:rPr>
              <a:t>Extremities: </a:t>
            </a:r>
            <a:r>
              <a:rPr kumimoji="1" lang="en-US" altLang="ja-JP" sz="3200" dirty="0">
                <a:solidFill>
                  <a:schemeClr val="tx1"/>
                </a:solidFill>
              </a:rPr>
              <a:t>No leg edema.</a:t>
            </a:r>
            <a:r>
              <a:rPr lang="en-US" altLang="ja-JP" sz="3200" dirty="0">
                <a:solidFill>
                  <a:schemeClr val="tx1"/>
                </a:solidFill>
              </a:rPr>
              <a:t> Peripheral pulses: left dorsalis pedis(-).</a:t>
            </a:r>
          </a:p>
          <a:p>
            <a:r>
              <a:rPr kumimoji="1" lang="en-US" altLang="ja-JP" sz="3200" b="1" dirty="0">
                <a:solidFill>
                  <a:schemeClr val="tx1"/>
                </a:solidFill>
              </a:rPr>
              <a:t>Respiratory system: </a:t>
            </a:r>
            <a:r>
              <a:rPr lang="en-US" altLang="ja-JP" sz="3200" dirty="0">
                <a:solidFill>
                  <a:schemeClr val="tx1"/>
                </a:solidFill>
              </a:rPr>
              <a:t>N</a:t>
            </a:r>
            <a:r>
              <a:rPr kumimoji="1" lang="en-US" altLang="ja-JP" sz="3200" dirty="0">
                <a:solidFill>
                  <a:schemeClr val="tx1"/>
                </a:solidFill>
              </a:rPr>
              <a:t>ormal.</a:t>
            </a:r>
          </a:p>
        </p:txBody>
      </p:sp>
    </p:spTree>
    <p:extLst>
      <p:ext uri="{BB962C8B-B14F-4D97-AF65-F5344CB8AC3E}">
        <p14:creationId xmlns:p14="http://schemas.microsoft.com/office/powerpoint/2010/main" val="34170129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7E050D0-9E7A-D474-2D76-1B3DA1176DF3}"/>
              </a:ext>
            </a:extLst>
          </p:cNvPr>
          <p:cNvSpPr>
            <a:spLocks noGrp="1"/>
          </p:cNvSpPr>
          <p:nvPr>
            <p:ph type="title"/>
          </p:nvPr>
        </p:nvSpPr>
        <p:spPr>
          <a:xfrm>
            <a:off x="2232000" y="511200"/>
            <a:ext cx="7729728" cy="720000"/>
          </a:xfrm>
        </p:spPr>
        <p:txBody>
          <a:bodyPr>
            <a:noAutofit/>
          </a:bodyPr>
          <a:lstStyle/>
          <a:p>
            <a:r>
              <a:rPr kumimoji="1" lang="en-US" altLang="ja-JP" sz="3200" b="1" dirty="0"/>
              <a:t>3. Test result</a:t>
            </a:r>
            <a:r>
              <a:rPr kumimoji="1" lang="ja-JP" altLang="en-US" sz="3200" b="1"/>
              <a:t>：</a:t>
            </a:r>
            <a:r>
              <a:rPr kumimoji="1" lang="en-US" altLang="ja-JP" sz="3200" b="1" dirty="0"/>
              <a:t>ECG</a:t>
            </a:r>
            <a:endParaRPr kumimoji="1" lang="ja-JP" altLang="en-US" sz="3200" b="1"/>
          </a:p>
        </p:txBody>
      </p:sp>
      <p:pic>
        <p:nvPicPr>
          <p:cNvPr id="5" name="コンテンツ プレースホルダー 4">
            <a:extLst>
              <a:ext uri="{FF2B5EF4-FFF2-40B4-BE49-F238E27FC236}">
                <a16:creationId xmlns:a16="http://schemas.microsoft.com/office/drawing/2014/main" id="{4FB30FF7-C4B0-CB28-4FFF-87BE57F09A86}"/>
              </a:ext>
            </a:extLst>
          </p:cNvPr>
          <p:cNvPicPr>
            <a:picLocks noGrp="1" noChangeAspect="1"/>
          </p:cNvPicPr>
          <p:nvPr>
            <p:ph idx="1"/>
          </p:nvPr>
        </p:nvPicPr>
        <p:blipFill rotWithShape="1">
          <a:blip r:embed="rId3"/>
          <a:srcRect l="4676" t="33490" r="4377" b="33094"/>
          <a:stretch/>
        </p:blipFill>
        <p:spPr>
          <a:xfrm>
            <a:off x="1673788" y="1718519"/>
            <a:ext cx="8844423" cy="4205439"/>
          </a:xfrm>
        </p:spPr>
      </p:pic>
      <p:pic>
        <p:nvPicPr>
          <p:cNvPr id="7" name="図 6">
            <a:extLst>
              <a:ext uri="{FF2B5EF4-FFF2-40B4-BE49-F238E27FC236}">
                <a16:creationId xmlns:a16="http://schemas.microsoft.com/office/drawing/2014/main" id="{CDA195FE-4480-5B32-C599-9008468F21E5}"/>
              </a:ext>
            </a:extLst>
          </p:cNvPr>
          <p:cNvPicPr>
            <a:picLocks noChangeAspect="1"/>
          </p:cNvPicPr>
          <p:nvPr/>
        </p:nvPicPr>
        <p:blipFill rotWithShape="1">
          <a:blip r:embed="rId4"/>
          <a:srcRect t="61617" r="5417" b="35243"/>
          <a:stretch/>
        </p:blipFill>
        <p:spPr>
          <a:xfrm>
            <a:off x="1673788" y="5933659"/>
            <a:ext cx="8844423" cy="377430"/>
          </a:xfrm>
          <a:prstGeom prst="rect">
            <a:avLst/>
          </a:prstGeom>
        </p:spPr>
      </p:pic>
      <p:sp>
        <p:nvSpPr>
          <p:cNvPr id="3" name="コンテンツ プレースホルダー 2">
            <a:extLst>
              <a:ext uri="{FF2B5EF4-FFF2-40B4-BE49-F238E27FC236}">
                <a16:creationId xmlns:a16="http://schemas.microsoft.com/office/drawing/2014/main" id="{770C768A-5BEF-0D2F-BFFF-E7AB5F49CFA0}"/>
              </a:ext>
            </a:extLst>
          </p:cNvPr>
          <p:cNvSpPr txBox="1">
            <a:spLocks/>
          </p:cNvSpPr>
          <p:nvPr/>
        </p:nvSpPr>
        <p:spPr>
          <a:xfrm>
            <a:off x="838200" y="1321762"/>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endParaRPr lang="en-US" altLang="ja-JP">
              <a:solidFill>
                <a:srgbClr val="FF0000"/>
              </a:solidFill>
            </a:endParaRPr>
          </a:p>
        </p:txBody>
      </p:sp>
      <p:sp>
        <p:nvSpPr>
          <p:cNvPr id="4" name="コンテンツ プレースホルダー 2">
            <a:extLst>
              <a:ext uri="{FF2B5EF4-FFF2-40B4-BE49-F238E27FC236}">
                <a16:creationId xmlns:a16="http://schemas.microsoft.com/office/drawing/2014/main" id="{B7B9285B-1B21-58D7-8E0C-E69EF3DD18D8}"/>
              </a:ext>
            </a:extLst>
          </p:cNvPr>
          <p:cNvSpPr txBox="1">
            <a:spLocks/>
          </p:cNvSpPr>
          <p:nvPr/>
        </p:nvSpPr>
        <p:spPr>
          <a:xfrm>
            <a:off x="838200" y="1467661"/>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endParaRPr lang="en-US" altLang="ja-JP" b="1">
              <a:solidFill>
                <a:srgbClr val="FF0000"/>
              </a:solidFill>
            </a:endParaRPr>
          </a:p>
        </p:txBody>
      </p:sp>
    </p:spTree>
    <p:extLst>
      <p:ext uri="{BB962C8B-B14F-4D97-AF65-F5344CB8AC3E}">
        <p14:creationId xmlns:p14="http://schemas.microsoft.com/office/powerpoint/2010/main" val="30551313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DAB82-1470-6549-7C1B-33AAEF0BF6CE}"/>
              </a:ext>
            </a:extLst>
          </p:cNvPr>
          <p:cNvSpPr>
            <a:spLocks noGrp="1"/>
          </p:cNvSpPr>
          <p:nvPr>
            <p:ph type="title"/>
          </p:nvPr>
        </p:nvSpPr>
        <p:spPr>
          <a:xfrm>
            <a:off x="2231136" y="511200"/>
            <a:ext cx="7729728" cy="720000"/>
          </a:xfrm>
        </p:spPr>
        <p:txBody>
          <a:bodyPr>
            <a:noAutofit/>
          </a:bodyPr>
          <a:lstStyle/>
          <a:p>
            <a:r>
              <a:rPr kumimoji="1" lang="en-US" altLang="ja-JP" sz="3200" b="1" dirty="0"/>
              <a:t>4. Q&amp;A</a:t>
            </a:r>
            <a:endParaRPr kumimoji="1" lang="ja-JP" altLang="en-US" sz="3200" b="1"/>
          </a:p>
        </p:txBody>
      </p:sp>
      <p:sp>
        <p:nvSpPr>
          <p:cNvPr id="3" name="コンテンツ プレースホルダー 2">
            <a:extLst>
              <a:ext uri="{FF2B5EF4-FFF2-40B4-BE49-F238E27FC236}">
                <a16:creationId xmlns:a16="http://schemas.microsoft.com/office/drawing/2014/main" id="{4A492320-D3C7-E0A5-D3C5-AFA9AB5A4478}"/>
              </a:ext>
            </a:extLst>
          </p:cNvPr>
          <p:cNvSpPr>
            <a:spLocks noGrp="1"/>
          </p:cNvSpPr>
          <p:nvPr>
            <p:ph idx="1"/>
          </p:nvPr>
        </p:nvSpPr>
        <p:spPr>
          <a:xfrm>
            <a:off x="1165860" y="2377440"/>
            <a:ext cx="10378440" cy="3101983"/>
          </a:xfrm>
        </p:spPr>
        <p:txBody>
          <a:bodyPr>
            <a:normAutofit/>
          </a:bodyPr>
          <a:lstStyle/>
          <a:p>
            <a:pPr marL="0" indent="0">
              <a:buNone/>
            </a:pPr>
            <a:r>
              <a:rPr kumimoji="1" lang="en-US" altLang="ja-JP" sz="3600" dirty="0"/>
              <a:t>Q1.</a:t>
            </a:r>
            <a:r>
              <a:rPr lang="en-US" altLang="ja-JP" sz="3600" dirty="0"/>
              <a:t>  </a:t>
            </a:r>
            <a:r>
              <a:rPr kumimoji="1" lang="en-US" altLang="ja-JP" sz="3600" dirty="0"/>
              <a:t>What is the cause of the patient’s blackout</a:t>
            </a:r>
            <a:r>
              <a:rPr kumimoji="1" lang="ja-JP" altLang="en-US" sz="3600"/>
              <a:t>？</a:t>
            </a:r>
            <a:endParaRPr kumimoji="1" lang="en-US" altLang="ja-JP" sz="3600" dirty="0"/>
          </a:p>
        </p:txBody>
      </p:sp>
    </p:spTree>
    <p:extLst>
      <p:ext uri="{BB962C8B-B14F-4D97-AF65-F5344CB8AC3E}">
        <p14:creationId xmlns:p14="http://schemas.microsoft.com/office/powerpoint/2010/main" val="28003048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4A492320-D3C7-E0A5-D3C5-AFA9AB5A4478}"/>
              </a:ext>
            </a:extLst>
          </p:cNvPr>
          <p:cNvSpPr>
            <a:spLocks noGrp="1"/>
          </p:cNvSpPr>
          <p:nvPr>
            <p:ph idx="1"/>
          </p:nvPr>
        </p:nvSpPr>
        <p:spPr>
          <a:xfrm>
            <a:off x="1166400" y="2376000"/>
            <a:ext cx="10287000" cy="3101983"/>
          </a:xfrm>
        </p:spPr>
        <p:txBody>
          <a:bodyPr>
            <a:normAutofit/>
          </a:bodyPr>
          <a:lstStyle/>
          <a:p>
            <a:pPr marL="0" indent="0">
              <a:buNone/>
            </a:pPr>
            <a:r>
              <a:rPr kumimoji="1" lang="en-US" altLang="ja-JP" sz="3600" dirty="0"/>
              <a:t>Q1.</a:t>
            </a:r>
            <a:r>
              <a:rPr lang="en-US" altLang="ja-JP" sz="3600" dirty="0"/>
              <a:t>  </a:t>
            </a:r>
            <a:r>
              <a:rPr kumimoji="1" lang="en-US" altLang="ja-JP" sz="3600" dirty="0"/>
              <a:t>What is the cause of the patient’s blackout</a:t>
            </a:r>
            <a:r>
              <a:rPr kumimoji="1" lang="ja-JP" altLang="en-US" sz="3600"/>
              <a:t>？</a:t>
            </a:r>
            <a:endParaRPr kumimoji="1" lang="en-US" altLang="ja-JP" sz="3600" dirty="0"/>
          </a:p>
          <a:p>
            <a:pPr marL="0" indent="0">
              <a:buNone/>
            </a:pPr>
            <a:endParaRPr lang="en-US" altLang="ja-JP" sz="3600" dirty="0"/>
          </a:p>
          <a:p>
            <a:pPr marL="0" indent="0">
              <a:buNone/>
            </a:pPr>
            <a:r>
              <a:rPr lang="en-US" altLang="ja-JP" sz="3600" dirty="0"/>
              <a:t>A1.  </a:t>
            </a:r>
            <a:r>
              <a:rPr lang="en-US" altLang="ja-JP" sz="3600" dirty="0">
                <a:solidFill>
                  <a:srgbClr val="FF0000"/>
                </a:solidFill>
              </a:rPr>
              <a:t>A</a:t>
            </a:r>
            <a:r>
              <a:rPr kumimoji="1" lang="en-US" altLang="ja-JP" sz="3600" dirty="0">
                <a:solidFill>
                  <a:srgbClr val="FF0000"/>
                </a:solidFill>
              </a:rPr>
              <a:t> loss of cardiac output </a:t>
            </a:r>
            <a:r>
              <a:rPr kumimoji="1" lang="en-US" altLang="ja-JP" sz="3600" dirty="0"/>
              <a:t>usually associated with an</a:t>
            </a:r>
            <a:br>
              <a:rPr kumimoji="1" lang="en-US" altLang="ja-JP" sz="3600" dirty="0"/>
            </a:br>
            <a:r>
              <a:rPr kumimoji="1" lang="en-US" altLang="ja-JP" sz="3600" dirty="0"/>
              <a:t>arrhythmia.</a:t>
            </a:r>
          </a:p>
        </p:txBody>
      </p:sp>
      <p:sp>
        <p:nvSpPr>
          <p:cNvPr id="6" name="タイトル 1">
            <a:extLst>
              <a:ext uri="{FF2B5EF4-FFF2-40B4-BE49-F238E27FC236}">
                <a16:creationId xmlns:a16="http://schemas.microsoft.com/office/drawing/2014/main" id="{7A5C0B24-71CF-D750-3910-8CC77BD8D4B6}"/>
              </a:ext>
            </a:extLst>
          </p:cNvPr>
          <p:cNvSpPr txBox="1">
            <a:spLocks/>
          </p:cNvSpPr>
          <p:nvPr/>
        </p:nvSpPr>
        <p:spPr bwMode="black">
          <a:xfrm>
            <a:off x="2231136" y="511200"/>
            <a:ext cx="7729728" cy="720000"/>
          </a:xfrm>
          <a:prstGeom prst="rect">
            <a:avLst/>
          </a:prstGeom>
          <a:solidFill>
            <a:srgbClr val="FFFFFF"/>
          </a:solidFill>
          <a:ln w="31750" cap="sq">
            <a:solidFill>
              <a:srgbClr val="404040"/>
            </a:solidFill>
            <a:miter lim="800000"/>
          </a:ln>
        </p:spPr>
        <p:txBody>
          <a:bodyPr vert="horz" lIns="182880" tIns="182880" rIns="182880" bIns="182880" rtlCol="0" anchor="ctr">
            <a:noAutofit/>
          </a:bodyPr>
          <a:lstStyle>
            <a:lvl1pPr algn="ctr" defTabSz="914400" rtl="0" eaLnBrk="1" latinLnBrk="0" hangingPunct="1">
              <a:lnSpc>
                <a:spcPct val="90000"/>
              </a:lnSpc>
              <a:spcBef>
                <a:spcPct val="0"/>
              </a:spcBef>
              <a:buNone/>
              <a:defRPr kumimoji="1" sz="2800" kern="1200" cap="all" spc="200" baseline="0">
                <a:solidFill>
                  <a:srgbClr val="262626"/>
                </a:solidFill>
                <a:latin typeface="+mj-lt"/>
                <a:ea typeface="+mj-ea"/>
                <a:cs typeface="+mj-cs"/>
              </a:defRPr>
            </a:lvl1pPr>
          </a:lstStyle>
          <a:p>
            <a:r>
              <a:rPr lang="en-US" altLang="ja-JP" sz="3200" b="1" dirty="0"/>
              <a:t>4. Q&amp;A</a:t>
            </a:r>
            <a:endParaRPr lang="ja-JP" altLang="en-US" sz="3200" b="1"/>
          </a:p>
        </p:txBody>
      </p:sp>
    </p:spTree>
    <p:extLst>
      <p:ext uri="{BB962C8B-B14F-4D97-AF65-F5344CB8AC3E}">
        <p14:creationId xmlns:p14="http://schemas.microsoft.com/office/powerpoint/2010/main" val="35251930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コンテンツ プレースホルダー 4">
            <a:extLst>
              <a:ext uri="{FF2B5EF4-FFF2-40B4-BE49-F238E27FC236}">
                <a16:creationId xmlns:a16="http://schemas.microsoft.com/office/drawing/2014/main" id="{AC123F1B-420B-A275-361D-8C18CB161BB2}"/>
              </a:ext>
            </a:extLst>
          </p:cNvPr>
          <p:cNvPicPr>
            <a:picLocks noChangeAspect="1"/>
          </p:cNvPicPr>
          <p:nvPr/>
        </p:nvPicPr>
        <p:blipFill rotWithShape="1">
          <a:blip r:embed="rId3"/>
          <a:srcRect l="4676" t="33490" r="4377" b="33094"/>
          <a:stretch/>
        </p:blipFill>
        <p:spPr>
          <a:xfrm>
            <a:off x="1396045" y="2243939"/>
            <a:ext cx="8564819" cy="4072490"/>
          </a:xfrm>
          <a:prstGeom prst="rect">
            <a:avLst/>
          </a:prstGeom>
        </p:spPr>
      </p:pic>
      <p:pic>
        <p:nvPicPr>
          <p:cNvPr id="5" name="図 4">
            <a:extLst>
              <a:ext uri="{FF2B5EF4-FFF2-40B4-BE49-F238E27FC236}">
                <a16:creationId xmlns:a16="http://schemas.microsoft.com/office/drawing/2014/main" id="{4803CBD8-C1D9-DCB1-12CF-2C58C40FCDC5}"/>
              </a:ext>
            </a:extLst>
          </p:cNvPr>
          <p:cNvPicPr>
            <a:picLocks noChangeAspect="1"/>
          </p:cNvPicPr>
          <p:nvPr/>
        </p:nvPicPr>
        <p:blipFill rotWithShape="1">
          <a:blip r:embed="rId4"/>
          <a:srcRect t="61617" b="34718"/>
          <a:stretch/>
        </p:blipFill>
        <p:spPr>
          <a:xfrm>
            <a:off x="1396045" y="6136998"/>
            <a:ext cx="8564819" cy="462945"/>
          </a:xfrm>
          <a:prstGeom prst="rect">
            <a:avLst/>
          </a:prstGeom>
        </p:spPr>
      </p:pic>
      <p:sp>
        <p:nvSpPr>
          <p:cNvPr id="6" name="テキスト ボックス 5">
            <a:extLst>
              <a:ext uri="{FF2B5EF4-FFF2-40B4-BE49-F238E27FC236}">
                <a16:creationId xmlns:a16="http://schemas.microsoft.com/office/drawing/2014/main" id="{758AE2E2-A145-383A-82E6-9A25883ECC8E}"/>
              </a:ext>
            </a:extLst>
          </p:cNvPr>
          <p:cNvSpPr txBox="1"/>
          <p:nvPr/>
        </p:nvSpPr>
        <p:spPr>
          <a:xfrm>
            <a:off x="540000" y="1553542"/>
            <a:ext cx="6097904" cy="584775"/>
          </a:xfrm>
          <a:prstGeom prst="rect">
            <a:avLst/>
          </a:prstGeom>
          <a:noFill/>
        </p:spPr>
        <p:txBody>
          <a:bodyPr wrap="square">
            <a:spAutoFit/>
          </a:bodyPr>
          <a:lstStyle/>
          <a:p>
            <a:pPr marL="0" indent="0">
              <a:buNone/>
            </a:pPr>
            <a:r>
              <a:rPr kumimoji="1" lang="en-US" altLang="ja-JP" sz="3200" dirty="0"/>
              <a:t>Q</a:t>
            </a:r>
            <a:r>
              <a:rPr lang="en-US" altLang="ja-JP" sz="3200" dirty="0"/>
              <a:t>2. What does the ECG show?</a:t>
            </a:r>
            <a:endParaRPr kumimoji="1" lang="ja-JP" altLang="en-US" sz="3200"/>
          </a:p>
        </p:txBody>
      </p:sp>
      <p:sp>
        <p:nvSpPr>
          <p:cNvPr id="7" name="タイトル 1">
            <a:extLst>
              <a:ext uri="{FF2B5EF4-FFF2-40B4-BE49-F238E27FC236}">
                <a16:creationId xmlns:a16="http://schemas.microsoft.com/office/drawing/2014/main" id="{8FEECC92-6E1A-4967-9FF1-61C91396BF02}"/>
              </a:ext>
            </a:extLst>
          </p:cNvPr>
          <p:cNvSpPr txBox="1">
            <a:spLocks/>
          </p:cNvSpPr>
          <p:nvPr/>
        </p:nvSpPr>
        <p:spPr bwMode="black">
          <a:xfrm>
            <a:off x="2231136" y="511200"/>
            <a:ext cx="7729728" cy="720000"/>
          </a:xfrm>
          <a:prstGeom prst="rect">
            <a:avLst/>
          </a:prstGeom>
          <a:solidFill>
            <a:srgbClr val="FFFFFF"/>
          </a:solidFill>
          <a:ln w="31750" cap="sq">
            <a:solidFill>
              <a:srgbClr val="404040"/>
            </a:solidFill>
            <a:miter lim="800000"/>
          </a:ln>
        </p:spPr>
        <p:txBody>
          <a:bodyPr vert="horz" lIns="182880" tIns="182880" rIns="182880" bIns="182880" rtlCol="0" anchor="ctr">
            <a:noAutofit/>
          </a:bodyPr>
          <a:lstStyle>
            <a:lvl1pPr algn="ctr" defTabSz="914400" rtl="0" eaLnBrk="1" latinLnBrk="0" hangingPunct="1">
              <a:lnSpc>
                <a:spcPct val="90000"/>
              </a:lnSpc>
              <a:spcBef>
                <a:spcPct val="0"/>
              </a:spcBef>
              <a:buNone/>
              <a:defRPr kumimoji="1" sz="2800" kern="1200" cap="all" spc="200" baseline="0">
                <a:solidFill>
                  <a:srgbClr val="262626"/>
                </a:solidFill>
                <a:latin typeface="+mj-lt"/>
                <a:ea typeface="+mj-ea"/>
                <a:cs typeface="+mj-cs"/>
              </a:defRPr>
            </a:lvl1pPr>
          </a:lstStyle>
          <a:p>
            <a:r>
              <a:rPr lang="en-US" altLang="ja-JP" sz="3200" b="1" dirty="0"/>
              <a:t>4. Q&amp;A</a:t>
            </a:r>
            <a:endParaRPr lang="ja-JP" altLang="en-US" sz="3200" b="1"/>
          </a:p>
        </p:txBody>
      </p:sp>
    </p:spTree>
    <p:extLst>
      <p:ext uri="{BB962C8B-B14F-4D97-AF65-F5344CB8AC3E}">
        <p14:creationId xmlns:p14="http://schemas.microsoft.com/office/powerpoint/2010/main" val="1036213691"/>
      </p:ext>
    </p:extLst>
  </p:cSld>
  <p:clrMapOvr>
    <a:masterClrMapping/>
  </p:clrMapOvr>
</p:sld>
</file>

<file path=ppt/theme/theme1.xml><?xml version="1.0" encoding="utf-8"?>
<a:theme xmlns:a="http://schemas.openxmlformats.org/drawingml/2006/main" name="パーセル">
  <a:themeElements>
    <a:clrScheme name="パーセル">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パーセル">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パーセル">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{201F9BCD-E681-1A40-8396-19AEA9E9D421}tf10001120</Template>
  <TotalTime>32</TotalTime>
  <Words>2160</Words>
  <Application>Microsoft Macintosh PowerPoint</Application>
  <PresentationFormat>ワイド画面</PresentationFormat>
  <Paragraphs>186</Paragraphs>
  <Slides>13</Slides>
  <Notes>13</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13</vt:i4>
      </vt:variant>
    </vt:vector>
  </HeadingPairs>
  <TitlesOfParts>
    <vt:vector size="23" baseType="lpstr">
      <vt:lpstr>Noto Sans Japanese</vt:lpstr>
      <vt:lpstr>Noto Sans JP</vt:lpstr>
      <vt:lpstr>nsj</vt:lpstr>
      <vt:lpstr>Meiryo</vt:lpstr>
      <vt:lpstr>游ゴシック</vt:lpstr>
      <vt:lpstr>游明朝</vt:lpstr>
      <vt:lpstr>Arial</vt:lpstr>
      <vt:lpstr>Gill Sans MT</vt:lpstr>
      <vt:lpstr>Wingdings</vt:lpstr>
      <vt:lpstr>パーセル</vt:lpstr>
      <vt:lpstr>Case presentation</vt:lpstr>
      <vt:lpstr>outline</vt:lpstr>
      <vt:lpstr>1. History taking (1)</vt:lpstr>
      <vt:lpstr>1. History taking (2)</vt:lpstr>
      <vt:lpstr>2. Physical examinations</vt:lpstr>
      <vt:lpstr>3. Test result：ECG</vt:lpstr>
      <vt:lpstr>4. Q&amp;A</vt:lpstr>
      <vt:lpstr>PowerPoint プレゼンテーション</vt:lpstr>
      <vt:lpstr>PowerPoint プレゼンテーション</vt:lpstr>
      <vt:lpstr>PowerPoint プレゼンテーション</vt:lpstr>
      <vt:lpstr>5. Differential diagnosIS</vt:lpstr>
      <vt:lpstr>6. Treatment Plan</vt:lpstr>
      <vt:lpstr>7. 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Case presentation</dc:title>
  <dc:creator>水野　紅桃子</dc:creator>
  <cp:lastModifiedBy>岩田　淳</cp:lastModifiedBy>
  <cp:revision>3</cp:revision>
  <dcterms:created xsi:type="dcterms:W3CDTF">2022-11-08T08:07:56Z</dcterms:created>
  <dcterms:modified xsi:type="dcterms:W3CDTF">2023-03-10T03:44:33Z</dcterms:modified>
</cp:coreProperties>
</file>