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7"/>
  </p:notesMasterIdLst>
  <p:sldIdLst>
    <p:sldId id="256" r:id="rId2"/>
    <p:sldId id="275" r:id="rId3"/>
    <p:sldId id="272" r:id="rId4"/>
    <p:sldId id="259" r:id="rId5"/>
    <p:sldId id="262" r:id="rId6"/>
    <p:sldId id="277" r:id="rId7"/>
    <p:sldId id="260" r:id="rId8"/>
    <p:sldId id="269" r:id="rId9"/>
    <p:sldId id="278" r:id="rId10"/>
    <p:sldId id="279" r:id="rId11"/>
    <p:sldId id="280" r:id="rId12"/>
    <p:sldId id="281" r:id="rId13"/>
    <p:sldId id="264" r:id="rId14"/>
    <p:sldId id="263"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18141F-0BF7-A948-A22D-2495C48C34C4}" v="19" dt="2023-02-28T08:17:30.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73245"/>
  </p:normalViewPr>
  <p:slideViewPr>
    <p:cSldViewPr snapToGrid="0">
      <p:cViewPr varScale="1">
        <p:scale>
          <a:sx n="64" d="100"/>
          <a:sy n="64" d="100"/>
        </p:scale>
        <p:origin x="840" y="168"/>
      </p:cViewPr>
      <p:guideLst/>
    </p:cSldViewPr>
  </p:slideViewPr>
  <p:notesTextViewPr>
    <p:cViewPr>
      <p:scale>
        <a:sx n="140" d="100"/>
        <a:sy n="140" d="100"/>
      </p:scale>
      <p:origin x="0" y="-33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69F99-FC72-E04B-925E-F49C35ABE8C4}" type="datetimeFigureOut">
              <a:rPr kumimoji="1" lang="ja-JP" altLang="en-US" smtClean="0"/>
              <a:t>2023/3/10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6417A-2BB1-DE4D-AE9B-2D350565D3A3}" type="slidenum">
              <a:rPr kumimoji="1" lang="ja-JP" altLang="en-US" smtClean="0"/>
              <a:t>‹#›</a:t>
            </a:fld>
            <a:endParaRPr kumimoji="1" lang="ja-JP" altLang="en-US"/>
          </a:p>
        </p:txBody>
      </p:sp>
    </p:spTree>
    <p:extLst>
      <p:ext uri="{BB962C8B-B14F-4D97-AF65-F5344CB8AC3E}">
        <p14:creationId xmlns:p14="http://schemas.microsoft.com/office/powerpoint/2010/main" val="29745600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ea typeface="游ゴシック"/>
              </a:rPr>
              <a:t>Hello, everyone. I am Taro </a:t>
            </a:r>
            <a:r>
              <a:rPr kumimoji="1" lang="en-US" altLang="ja-JP" dirty="0" err="1">
                <a:ea typeface="游ゴシック"/>
              </a:rPr>
              <a:t>Shimadai</a:t>
            </a:r>
            <a:r>
              <a:rPr kumimoji="1" lang="en-US" altLang="ja-JP" dirty="0">
                <a:ea typeface="游ゴシック"/>
              </a:rPr>
              <a:t>. I am a X-year medical student.</a:t>
            </a:r>
            <a:r>
              <a:rPr lang="en" altLang="ja-JP" dirty="0">
                <a:solidFill>
                  <a:srgbClr val="FFFFFF"/>
                </a:solidFill>
                <a:latin typeface="nsj"/>
                <a:ea typeface="游ゴシック"/>
              </a:rPr>
              <a:t> </a:t>
            </a:r>
          </a:p>
          <a:p>
            <a:endParaRPr lang="en-US" altLang="ja-JP" dirty="0">
              <a:solidFill>
                <a:srgbClr val="000000"/>
              </a:solidFill>
              <a:latin typeface="游ゴシック" panose="020F0502020204030204"/>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i="0" dirty="0">
                <a:solidFill>
                  <a:srgbClr val="FFFFFF"/>
                </a:solidFill>
                <a:effectLst/>
                <a:latin typeface="nsj"/>
                <a:ea typeface="游ゴシック"/>
              </a:rPr>
              <a:t>Today I'd like to give you a case presentation about </a:t>
            </a:r>
            <a:r>
              <a:rPr lang="en-US" altLang="ja-JP" sz="1200" b="0" i="0" dirty="0">
                <a:solidFill>
                  <a:schemeClr val="bg1"/>
                </a:solidFill>
                <a:effectLst/>
                <a:latin typeface="nsj"/>
                <a:ea typeface="游ゴシック"/>
              </a:rPr>
              <a:t>an e</a:t>
            </a:r>
            <a:r>
              <a:rPr lang="en-US" altLang="ja-JP" sz="1200" dirty="0">
                <a:solidFill>
                  <a:schemeClr val="bg1"/>
                </a:solidFill>
              </a:rPr>
              <a:t>rythematous rash and muscle weakness</a:t>
            </a:r>
            <a:r>
              <a:rPr kumimoji="1" lang="en-US" altLang="ja-JP" sz="1000" b="0" i="0" dirty="0">
                <a:solidFill>
                  <a:schemeClr val="bg1"/>
                </a:solidFill>
                <a:effectLst/>
                <a:latin typeface="+mn-lt"/>
                <a:ea typeface="+mn-ea"/>
              </a:rPr>
              <a:t> </a:t>
            </a:r>
            <a:r>
              <a:rPr lang="en" altLang="ja-JP" b="0" i="0" dirty="0">
                <a:solidFill>
                  <a:srgbClr val="FFFFFF"/>
                </a:solidFill>
                <a:effectLst/>
                <a:latin typeface="nsj"/>
                <a:ea typeface="游ゴシック"/>
              </a:rPr>
              <a:t>which I cited from “100 cases in dermatology”.</a:t>
            </a:r>
            <a:endParaRPr lang="en-US" altLang="ja-JP" dirty="0">
              <a:ea typeface="游ゴシック"/>
            </a:endParaRPr>
          </a:p>
        </p:txBody>
      </p:sp>
      <p:sp>
        <p:nvSpPr>
          <p:cNvPr id="4" name="スライド番号プレースホルダー 3"/>
          <p:cNvSpPr>
            <a:spLocks noGrp="1"/>
          </p:cNvSpPr>
          <p:nvPr>
            <p:ph type="sldNum" sz="quarter" idx="5"/>
          </p:nvPr>
        </p:nvSpPr>
        <p:spPr/>
        <p:txBody>
          <a:bodyPr/>
          <a:lstStyle/>
          <a:p>
            <a:fld id="{4416417A-2BB1-DE4D-AE9B-2D350565D3A3}" type="slidenum">
              <a:rPr kumimoji="1" lang="ja-JP" altLang="en-US" smtClean="0"/>
              <a:t>1</a:t>
            </a:fld>
            <a:endParaRPr kumimoji="1" lang="ja-JP" altLang="en-US"/>
          </a:p>
        </p:txBody>
      </p:sp>
    </p:spTree>
    <p:extLst>
      <p:ext uri="{BB962C8B-B14F-4D97-AF65-F5344CB8AC3E}">
        <p14:creationId xmlns:p14="http://schemas.microsoft.com/office/powerpoint/2010/main" val="322822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I’ll show you the answer to this question. </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＜本文そのまま＞</a:t>
            </a:r>
            <a:endParaRPr kumimoji="1" lang="en-US" altLang="ja-JP" dirty="0"/>
          </a:p>
          <a:p>
            <a:r>
              <a:rPr kumimoji="1" lang="en-US" altLang="ja-JP" dirty="0"/>
              <a:t>Dermatomyositis is rare and the cause remains unknown. However, a high proportion of affected patients over the age of 50 years had an associated underlying malignancy. This patient was a smoker with weight loss and, following further investigations, was diagnosed with a carcinoma of the bronchus. The most common types of malignancies associated with dermatomyositis involve the ovary, breast, lung and gastrointestinal tract.</a:t>
            </a:r>
          </a:p>
        </p:txBody>
      </p:sp>
      <p:sp>
        <p:nvSpPr>
          <p:cNvPr id="4" name="スライド番号プレースホルダー 3"/>
          <p:cNvSpPr>
            <a:spLocks noGrp="1"/>
          </p:cNvSpPr>
          <p:nvPr>
            <p:ph type="sldNum" sz="quarter" idx="5"/>
          </p:nvPr>
        </p:nvSpPr>
        <p:spPr/>
        <p:txBody>
          <a:bodyPr/>
          <a:lstStyle/>
          <a:p>
            <a:fld id="{4416417A-2BB1-DE4D-AE9B-2D350565D3A3}" type="slidenum">
              <a:rPr kumimoji="1" lang="ja-JP" altLang="en-US" smtClean="0"/>
              <a:t>10</a:t>
            </a:fld>
            <a:endParaRPr kumimoji="1" lang="ja-JP" altLang="en-US"/>
          </a:p>
        </p:txBody>
      </p:sp>
    </p:spTree>
    <p:extLst>
      <p:ext uri="{BB962C8B-B14F-4D97-AF65-F5344CB8AC3E}">
        <p14:creationId xmlns:p14="http://schemas.microsoft.com/office/powerpoint/2010/main" val="2259855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Now, I’d like to ask you the third question. </a:t>
            </a:r>
            <a:r>
              <a:rPr kumimoji="1" lang="en-US" altLang="ja-JP" sz="1200" dirty="0"/>
              <a:t>How should this patient be managed?</a:t>
            </a:r>
          </a:p>
          <a:p>
            <a:endParaRPr kumimoji="1" lang="en-US" altLang="ja-JP" dirty="0"/>
          </a:p>
          <a:p>
            <a:r>
              <a:rPr kumimoji="1" lang="en-US" altLang="ja-JP" dirty="0"/>
              <a:t>Please discuss the answer with your colleagues for one minute.</a:t>
            </a:r>
          </a:p>
          <a:p>
            <a:r>
              <a:rPr lang="en" altLang="ja-JP" b="0" i="0" dirty="0">
                <a:effectLst/>
                <a:latin typeface="Noto Sans JP"/>
              </a:rPr>
              <a:t>Does anyone have an answer to this question?</a:t>
            </a:r>
            <a:endParaRPr kumimoji="1" lang="en-US" altLang="ja-JP" b="0" dirty="0"/>
          </a:p>
          <a:p>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＜プレゼンポイント⑤＞</a:t>
            </a:r>
            <a:endParaRPr kumimoji="1" lang="en-US" altLang="ja-JP" dirty="0"/>
          </a:p>
          <a:p>
            <a:r>
              <a:rPr kumimoji="1" lang="ja-JP" altLang="en-US"/>
              <a:t>スピーカーとしてディスカッション時間をもうけるあるいは４択問題にして答えてもらう。</a:t>
            </a:r>
            <a:endParaRPr kumimoji="1" lang="en-US" altLang="ja-JP" dirty="0"/>
          </a:p>
        </p:txBody>
      </p:sp>
      <p:sp>
        <p:nvSpPr>
          <p:cNvPr id="4" name="スライド番号プレースホルダー 3"/>
          <p:cNvSpPr>
            <a:spLocks noGrp="1"/>
          </p:cNvSpPr>
          <p:nvPr>
            <p:ph type="sldNum" sz="quarter" idx="5"/>
          </p:nvPr>
        </p:nvSpPr>
        <p:spPr/>
        <p:txBody>
          <a:bodyPr/>
          <a:lstStyle/>
          <a:p>
            <a:fld id="{4416417A-2BB1-DE4D-AE9B-2D350565D3A3}" type="slidenum">
              <a:rPr kumimoji="1" lang="ja-JP" altLang="en-US" smtClean="0"/>
              <a:t>11</a:t>
            </a:fld>
            <a:endParaRPr kumimoji="1" lang="ja-JP" altLang="en-US"/>
          </a:p>
        </p:txBody>
      </p:sp>
    </p:spTree>
    <p:extLst>
      <p:ext uri="{BB962C8B-B14F-4D97-AF65-F5344CB8AC3E}">
        <p14:creationId xmlns:p14="http://schemas.microsoft.com/office/powerpoint/2010/main" val="903921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I’ll show you the answer to this question. Regarding the examination, </a:t>
            </a:r>
            <a:r>
              <a:rPr kumimoji="1" lang="en-US" altLang="ja-JP" sz="1200" dirty="0"/>
              <a:t>skin biopsy, raised muscle enzymes, ANA and MRI should be checked.</a:t>
            </a:r>
            <a:endParaRPr lang="en-US" altLang="ja-JP" sz="1200" dirty="0"/>
          </a:p>
          <a:p>
            <a:r>
              <a:rPr kumimoji="1" lang="en-US" altLang="ja-JP" dirty="0"/>
              <a:t>As for the treatment, a moderate to high oral corticosteroids is usually the initial therapy.</a:t>
            </a:r>
          </a:p>
          <a:p>
            <a:r>
              <a:rPr lang="en-US" altLang="ja-JP" b="0" i="0" dirty="0">
                <a:solidFill>
                  <a:srgbClr val="000000"/>
                </a:solidFill>
                <a:effectLst/>
                <a:latin typeface="游ゴシック" panose="020B0400000000000000" pitchFamily="34" charset="-128"/>
              </a:rPr>
              <a:t>I’ll explain the detailed treatment plan later.</a:t>
            </a:r>
            <a:endParaRPr kumimoji="1" lang="en-US" altLang="ja-JP" dirty="0"/>
          </a:p>
        </p:txBody>
      </p:sp>
      <p:sp>
        <p:nvSpPr>
          <p:cNvPr id="4" name="スライド番号プレースホルダー 3"/>
          <p:cNvSpPr>
            <a:spLocks noGrp="1"/>
          </p:cNvSpPr>
          <p:nvPr>
            <p:ph type="sldNum" sz="quarter" idx="5"/>
          </p:nvPr>
        </p:nvSpPr>
        <p:spPr/>
        <p:txBody>
          <a:bodyPr/>
          <a:lstStyle/>
          <a:p>
            <a:fld id="{4416417A-2BB1-DE4D-AE9B-2D350565D3A3}" type="slidenum">
              <a:rPr kumimoji="1" lang="ja-JP" altLang="en-US" smtClean="0"/>
              <a:t>12</a:t>
            </a:fld>
            <a:endParaRPr kumimoji="1" lang="ja-JP" altLang="en-US"/>
          </a:p>
        </p:txBody>
      </p:sp>
    </p:spTree>
    <p:extLst>
      <p:ext uri="{BB962C8B-B14F-4D97-AF65-F5344CB8AC3E}">
        <p14:creationId xmlns:p14="http://schemas.microsoft.com/office/powerpoint/2010/main" val="428560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ea typeface="游ゴシック"/>
              </a:rPr>
              <a:t>Now I’m going to talk about the differential diagnosis.</a:t>
            </a:r>
          </a:p>
          <a:p>
            <a:endParaRPr kumimoji="1" lang="en-US" altLang="ja-JP" dirty="0"/>
          </a:p>
          <a:p>
            <a:r>
              <a:rPr kumimoji="1" lang="en-US" altLang="ja-JP" dirty="0"/>
              <a:t> </a:t>
            </a:r>
            <a:r>
              <a:rPr kumimoji="1" lang="ja-JP" altLang="en-US"/>
              <a:t>＜本文そのまま＞</a:t>
            </a:r>
            <a:endParaRPr kumimoji="1" lang="en-US" altLang="ja-JP" dirty="0"/>
          </a:p>
          <a:p>
            <a:r>
              <a:rPr kumimoji="1" lang="en-US" altLang="ja-JP" dirty="0"/>
              <a:t>The cutaneous manifestations of this disease may be striking or more subtle. Therefore a high index of clinical suspicion is needed to make the diagnosis of dermatomyositis. The erythematous, purplish, flat papules over the extensor surfaces of the interphalangeal joints are termed </a:t>
            </a:r>
            <a:r>
              <a:rPr kumimoji="1" lang="en-US" altLang="ja-JP" dirty="0" err="1"/>
              <a:t>Gottron’s</a:t>
            </a:r>
            <a:r>
              <a:rPr kumimoji="1" lang="en-US" altLang="ja-JP" dirty="0"/>
              <a:t> papules and are pathognomonic of dermatomyositis. The periorbital heliotrope rash with associated edema is also highly suggestive of the diagnosis, Erythema around the posterior and ‘V’ of the neck is the so-called Shawl’s sign. </a:t>
            </a:r>
            <a:r>
              <a:rPr kumimoji="1" lang="en-US" altLang="ja-JP" dirty="0" err="1"/>
              <a:t>Periungal</a:t>
            </a:r>
            <a:r>
              <a:rPr kumimoji="1" lang="en-US" altLang="ja-JP" dirty="0"/>
              <a:t> erythema with telangiectasia may also be classically seen.</a:t>
            </a:r>
          </a:p>
          <a:p>
            <a:endParaRPr kumimoji="1" lang="en-US" altLang="ja-JP" dirty="0"/>
          </a:p>
          <a:p>
            <a:r>
              <a:rPr kumimoji="1" lang="en-US" altLang="ja-JP" dirty="0"/>
              <a:t>Muscle involvement is usually manifest by muscle tenderness and weakness with a proximal myopathy. Patients will describe difficulty rising from a supine position, climbing the stairs or combing their hair. In some cases, muscle involvement of the bulbar pharyngeal and esophageal areas can occur leading to difficulty in breathing and swallowing. Muscle involvement may precede, follow or occur simultaneously with cutaneous disease.</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＜プレゼンポイント⑥＞</a:t>
            </a:r>
            <a:endParaRPr kumimoji="1" lang="en-US" altLang="ja-JP" dirty="0"/>
          </a:p>
          <a:p>
            <a:r>
              <a:rPr kumimoji="1" lang="en-US" altLang="ja-JP" dirty="0">
                <a:ea typeface="游ゴシック"/>
              </a:rPr>
              <a:t>Differential diagnosis </a:t>
            </a:r>
            <a:r>
              <a:rPr kumimoji="1" lang="ja-JP" altLang="en-US">
                <a:ea typeface="游ゴシック"/>
              </a:rPr>
              <a:t>の内容をスライドにまとめる</a:t>
            </a:r>
            <a:endParaRPr lang="ja-JP" altLang="en-US">
              <a:ea typeface="游ゴシック"/>
            </a:endParaRPr>
          </a:p>
        </p:txBody>
      </p:sp>
      <p:sp>
        <p:nvSpPr>
          <p:cNvPr id="4" name="スライド番号プレースホルダー 3"/>
          <p:cNvSpPr>
            <a:spLocks noGrp="1"/>
          </p:cNvSpPr>
          <p:nvPr>
            <p:ph type="sldNum" sz="quarter" idx="5"/>
          </p:nvPr>
        </p:nvSpPr>
        <p:spPr/>
        <p:txBody>
          <a:bodyPr/>
          <a:lstStyle/>
          <a:p>
            <a:fld id="{4416417A-2BB1-DE4D-AE9B-2D350565D3A3}" type="slidenum">
              <a:rPr kumimoji="1" lang="ja-JP" altLang="en-US" smtClean="0"/>
              <a:t>13</a:t>
            </a:fld>
            <a:endParaRPr kumimoji="1" lang="ja-JP" altLang="en-US"/>
          </a:p>
        </p:txBody>
      </p:sp>
    </p:spTree>
    <p:extLst>
      <p:ext uri="{BB962C8B-B14F-4D97-AF65-F5344CB8AC3E}">
        <p14:creationId xmlns:p14="http://schemas.microsoft.com/office/powerpoint/2010/main" val="2339842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Now, let me share with you the treatment plan this reference book suggests.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＜本文そのまま＞</a:t>
            </a:r>
            <a:endParaRPr kumimoji="1" lang="en-US" altLang="ja-JP"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0000"/>
                </a:solidFill>
              </a:rPr>
              <a:t>A skin biopsy may be helpful, but histopathology is not specific to dermatomyositis. Raised muscle enzymes are typically seen including creatine kinase and lactate dehydrogenase. Non-specific antinuclear antibodies (ANA) are found in most patients, specific anti-Mi-1 is found in around 25 per cent and anti-Jo-1 in just a few. An electromyogram of an affected muscle will generally be abnormal, and biopsy of an affected muscle can also be helpful. Magnetic resonance imaging is often the preferred investigation, if available, to show focal muscle involvement.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0000"/>
                </a:solidFill>
              </a:rPr>
              <a:t>A moderate to high dose of oral corticosteroids is usually </a:t>
            </a:r>
            <a:r>
              <a:rPr kumimoji="1" lang="en-US" altLang="ja-JP" sz="1200" b="1" dirty="0">
                <a:solidFill>
                  <a:srgbClr val="FF0000"/>
                </a:solidFill>
              </a:rPr>
              <a:t>the</a:t>
            </a:r>
            <a:r>
              <a:rPr kumimoji="1" lang="en-US" altLang="ja-JP" sz="1200" dirty="0">
                <a:solidFill>
                  <a:srgbClr val="FF0000"/>
                </a:solidFill>
              </a:rPr>
              <a:t> initial therapy given. Steroid sparing agents used in the second line include methotrexate, azathioprine, ciclosporin, mycophenolate, cyclophosphamide and high-dose intravenous immunoglobulin. The prognosis in most </a:t>
            </a:r>
            <a:r>
              <a:rPr kumimoji="1" lang="en-US" altLang="ja-JP" sz="1200" b="1" dirty="0">
                <a:solidFill>
                  <a:srgbClr val="FF0000"/>
                </a:solidFill>
              </a:rPr>
              <a:t>patients</a:t>
            </a:r>
            <a:r>
              <a:rPr kumimoji="1" lang="en-US" altLang="ja-JP" sz="1200" dirty="0">
                <a:solidFill>
                  <a:srgbClr val="FF0000"/>
                </a:solidFill>
              </a:rPr>
              <a:t> is relatively good except in those with respiratory myopathy or with an underlying malignancy. A better prognosis is seen in individuals who receive early immunosuppression. Most patients will require treatment for life. However, in about 20 per cent of patients the condition abates. Patients are advised to avoid excessive sun exposure and to use photoprotective measures. Patients should be followed up and screened regularly for the possibility of underlying malignancy which may reveal itself in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＜プレゼンポイント⑦＞</a:t>
            </a:r>
            <a:endParaRPr kumimoji="1" lang="en-US" altLang="ja-JP" dirty="0"/>
          </a:p>
          <a:p>
            <a:r>
              <a:rPr kumimoji="1" lang="en-US" altLang="ja-JP" dirty="0"/>
              <a:t>Treatment plan</a:t>
            </a:r>
            <a:r>
              <a:rPr kumimoji="1" lang="ja-JP" altLang="en-US"/>
              <a:t>の内容をスライドにまとめる</a:t>
            </a:r>
          </a:p>
        </p:txBody>
      </p:sp>
      <p:sp>
        <p:nvSpPr>
          <p:cNvPr id="4" name="スライド番号プレースホルダー 3"/>
          <p:cNvSpPr>
            <a:spLocks noGrp="1"/>
          </p:cNvSpPr>
          <p:nvPr>
            <p:ph type="sldNum" sz="quarter" idx="5"/>
          </p:nvPr>
        </p:nvSpPr>
        <p:spPr/>
        <p:txBody>
          <a:bodyPr/>
          <a:lstStyle/>
          <a:p>
            <a:fld id="{4416417A-2BB1-DE4D-AE9B-2D350565D3A3}" type="slidenum">
              <a:rPr kumimoji="1" lang="ja-JP" altLang="en-US" smtClean="0"/>
              <a:t>14</a:t>
            </a:fld>
            <a:endParaRPr kumimoji="1" lang="ja-JP" altLang="en-US"/>
          </a:p>
        </p:txBody>
      </p:sp>
    </p:spTree>
    <p:extLst>
      <p:ext uri="{BB962C8B-B14F-4D97-AF65-F5344CB8AC3E}">
        <p14:creationId xmlns:p14="http://schemas.microsoft.com/office/powerpoint/2010/main" val="3847084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Here’s the list of references for my case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a:t>＜終わりの挨拶＞</a:t>
            </a:r>
            <a:endParaRPr kumimoji="1" lang="en-US" altLang="ja-JP" dirty="0"/>
          </a:p>
          <a:p>
            <a:pPr>
              <a:defRPr/>
            </a:pPr>
            <a:r>
              <a:rPr kumimoji="1" lang="en-US" altLang="ja-JP" dirty="0">
                <a:ea typeface="游ゴシック"/>
              </a:rPr>
              <a:t>Thank you very much for</a:t>
            </a:r>
            <a:r>
              <a:rPr lang="en-US" altLang="ja-JP" dirty="0">
                <a:ea typeface="游ゴシック"/>
              </a:rPr>
              <a:t> your </a:t>
            </a:r>
            <a:r>
              <a:rPr kumimoji="1" lang="en-US" altLang="ja-JP" dirty="0">
                <a:ea typeface="游ゴシック"/>
              </a:rPr>
              <a:t>attention. Do you have any comments or advice for this case?</a:t>
            </a:r>
            <a:r>
              <a:rPr lang="ja-JP" altLang="en-US">
                <a:ea typeface="游ゴシック"/>
              </a:rPr>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＜プレゼンポイント</a:t>
            </a:r>
            <a:r>
              <a:rPr kumimoji="1" lang="en-US" altLang="ja-JP" dirty="0"/>
              <a:t>⑧</a:t>
            </a:r>
            <a:r>
              <a:rPr kumimoji="1" lang="ja-JP" altLang="en-US"/>
              <a:t>＞</a:t>
            </a:r>
            <a:endParaRPr kumimoji="1" lang="en-US" altLang="ja-JP" dirty="0"/>
          </a:p>
          <a:p>
            <a:r>
              <a:rPr kumimoji="1" lang="ja-JP" altLang="en-US"/>
              <a:t>利用した</a:t>
            </a:r>
            <a:r>
              <a:rPr kumimoji="1" lang="en-US" altLang="ja-JP" dirty="0"/>
              <a:t>Reference</a:t>
            </a:r>
            <a:r>
              <a:rPr kumimoji="1" lang="ja-JP" altLang="en-US"/>
              <a:t>をスライドにまとめる</a:t>
            </a:r>
          </a:p>
          <a:p>
            <a:endParaRPr kumimoji="1" lang="en-US" altLang="ja-JP" dirty="0"/>
          </a:p>
        </p:txBody>
      </p:sp>
      <p:sp>
        <p:nvSpPr>
          <p:cNvPr id="4" name="スライド番号プレースホルダー 3"/>
          <p:cNvSpPr>
            <a:spLocks noGrp="1"/>
          </p:cNvSpPr>
          <p:nvPr>
            <p:ph type="sldNum" sz="quarter" idx="5"/>
          </p:nvPr>
        </p:nvSpPr>
        <p:spPr/>
        <p:txBody>
          <a:bodyPr/>
          <a:lstStyle/>
          <a:p>
            <a:fld id="{4416417A-2BB1-DE4D-AE9B-2D350565D3A3}" type="slidenum">
              <a:rPr kumimoji="1" lang="ja-JP" altLang="en-US" smtClean="0"/>
              <a:t>15</a:t>
            </a:fld>
            <a:endParaRPr kumimoji="1" lang="ja-JP" altLang="en-US"/>
          </a:p>
        </p:txBody>
      </p:sp>
    </p:spTree>
    <p:extLst>
      <p:ext uri="{BB962C8B-B14F-4D97-AF65-F5344CB8AC3E}">
        <p14:creationId xmlns:p14="http://schemas.microsoft.com/office/powerpoint/2010/main" val="206660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0"/>
              <a:t>This is the outline of my case presentation.</a:t>
            </a:r>
            <a:endParaRPr kumimoji="1" lang="ja-JP" altLang="en-US" b="0"/>
          </a:p>
        </p:txBody>
      </p:sp>
      <p:sp>
        <p:nvSpPr>
          <p:cNvPr id="4" name="スライド番号プレースホルダー 3"/>
          <p:cNvSpPr>
            <a:spLocks noGrp="1"/>
          </p:cNvSpPr>
          <p:nvPr>
            <p:ph type="sldNum" sz="quarter" idx="5"/>
          </p:nvPr>
        </p:nvSpPr>
        <p:spPr/>
        <p:txBody>
          <a:bodyPr/>
          <a:lstStyle/>
          <a:p>
            <a:fld id="{4416417A-2BB1-DE4D-AE9B-2D350565D3A3}" type="slidenum">
              <a:rPr kumimoji="1" lang="ja-JP" altLang="en-US" smtClean="0"/>
              <a:t>2</a:t>
            </a:fld>
            <a:endParaRPr kumimoji="1" lang="ja-JP" altLang="en-US"/>
          </a:p>
        </p:txBody>
      </p:sp>
    </p:spTree>
    <p:extLst>
      <p:ext uri="{BB962C8B-B14F-4D97-AF65-F5344CB8AC3E}">
        <p14:creationId xmlns:p14="http://schemas.microsoft.com/office/powerpoint/2010/main" val="319868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First of all, I’d like to share with you the patient’s information and her chief complaints.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 59-year-old woman was referred to the dermatology </a:t>
            </a:r>
            <a:r>
              <a:rPr kumimoji="1" lang="en-US" altLang="ja-JP" b="1" dirty="0"/>
              <a:t>department</a:t>
            </a:r>
            <a:r>
              <a:rPr kumimoji="1" lang="en-US" altLang="ja-JP" dirty="0"/>
              <a:t> with </a:t>
            </a:r>
            <a:r>
              <a:rPr kumimoji="1" lang="en-US" altLang="ja-JP" sz="1200" dirty="0">
                <a:solidFill>
                  <a:schemeClr val="bg1"/>
                </a:solidFill>
              </a:rPr>
              <a:t>e</a:t>
            </a:r>
            <a:r>
              <a:rPr lang="en-US" altLang="ja-JP" sz="1200" dirty="0">
                <a:solidFill>
                  <a:schemeClr val="bg1"/>
                </a:solidFill>
              </a:rPr>
              <a:t>rythematous rash and muscle weakness</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I am going to talk about the history of present illness. </a:t>
            </a:r>
          </a:p>
          <a:p>
            <a:endParaRPr kumimoji="1" lang="en-US" altLang="ja-JP" dirty="0"/>
          </a:p>
          <a:p>
            <a:r>
              <a:rPr kumimoji="1" lang="ja-JP" altLang="en-US"/>
              <a:t>＜本文（そのまま読む）＞</a:t>
            </a:r>
            <a:endParaRPr kumimoji="1" lang="en-US" altLang="ja-JP" dirty="0"/>
          </a:p>
          <a:p>
            <a:r>
              <a:rPr kumimoji="1" lang="en-US" altLang="ja-JP" dirty="0"/>
              <a:t>The patient visited her GP as she was concerned about unexplained weight loss. Her GP noted an erythematous rash around her eyes and over the dorsum of her hands and referred her to the dermatology clinic. On direct questioning she does complain about difficulty in getting up out of a chair and climbing the stairs. She denies any other symptoms apart from a persistent dry cough. She is a life-long smoker and drinks alcohol socially.</a:t>
            </a:r>
          </a:p>
          <a:p>
            <a:endParaRPr kumimoji="1" lang="en-US" altLang="ja-JP" dirty="0"/>
          </a:p>
          <a:p>
            <a:r>
              <a:rPr kumimoji="1" lang="ja-JP" altLang="en-US"/>
              <a:t>＜プレゼンポイント</a:t>
            </a:r>
            <a:r>
              <a:rPr kumimoji="1" lang="en-US" altLang="ja-JP" dirty="0"/>
              <a:t>①</a:t>
            </a:r>
            <a:r>
              <a:rPr kumimoji="1" lang="ja-JP" altLang="en-US"/>
              <a:t>＞</a:t>
            </a:r>
            <a:endParaRPr kumimoji="1" lang="en-US" altLang="ja-JP" dirty="0"/>
          </a:p>
          <a:p>
            <a:r>
              <a:rPr kumimoji="1" lang="ja-JP" altLang="en-US"/>
              <a:t>◯主訴は基本的に</a:t>
            </a:r>
            <a:r>
              <a:rPr kumimoji="1" lang="en-US" altLang="ja-JP" dirty="0"/>
              <a:t>one sentence</a:t>
            </a:r>
            <a:r>
              <a:rPr kumimoji="1" lang="ja-JP" altLang="en-US"/>
              <a:t>でまとめる。</a:t>
            </a:r>
            <a:endParaRPr kumimoji="1" lang="en-US" altLang="ja-JP" dirty="0"/>
          </a:p>
          <a:p>
            <a:r>
              <a:rPr kumimoji="1" lang="ja-JP" altLang="en-US"/>
              <a:t>・来院の場合</a:t>
            </a:r>
            <a:endParaRPr kumimoji="1" lang="en-US" altLang="ja-JP" dirty="0"/>
          </a:p>
          <a:p>
            <a:r>
              <a:rPr kumimoji="1" lang="en-US" altLang="ja-JP" dirty="0"/>
              <a:t>   A  XX-year-old (man/ woman/boy/girl/baby) presented with ( CC. ).</a:t>
            </a:r>
          </a:p>
          <a:p>
            <a:r>
              <a:rPr kumimoji="1" lang="ja-JP" altLang="en-US"/>
              <a:t>・検査と治療を目的とした紹介での来院の場合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   A XX-year-old (man/ woman/boy/girl/baby) was </a:t>
            </a:r>
            <a:r>
              <a:rPr kumimoji="1" lang="en-US" altLang="ja-JP" u="sng" dirty="0"/>
              <a:t>referred</a:t>
            </a:r>
            <a:r>
              <a:rPr kumimoji="1" lang="en-US" altLang="ja-JP" dirty="0"/>
              <a:t> to our department for further evaluation and treatment of ( CC. ).</a:t>
            </a:r>
          </a:p>
          <a:p>
            <a:r>
              <a:rPr kumimoji="1" lang="ja-JP" altLang="en-US"/>
              <a:t>・外科手術のために搬送の場合</a:t>
            </a:r>
            <a:endParaRPr kumimoji="1" lang="en-US" altLang="ja-JP" dirty="0"/>
          </a:p>
          <a:p>
            <a:r>
              <a:rPr kumimoji="1" lang="en-US" altLang="ja-JP" dirty="0"/>
              <a:t>   A XX-year-old (man/ woman/boy/girl/baby) was </a:t>
            </a:r>
            <a:r>
              <a:rPr kumimoji="1" lang="en-US" altLang="ja-JP" u="sng" dirty="0"/>
              <a:t>transferred</a:t>
            </a:r>
            <a:r>
              <a:rPr kumimoji="1" lang="en-US" altLang="ja-JP" dirty="0"/>
              <a:t> to our department for surgical treatment of ( CC ).</a:t>
            </a:r>
          </a:p>
          <a:p>
            <a:endParaRPr kumimoji="1" lang="en-US" altLang="ja-JP" dirty="0"/>
          </a:p>
          <a:p>
            <a:r>
              <a:rPr kumimoji="1" lang="ja-JP" altLang="en-US" b="0" i="0">
                <a:solidFill>
                  <a:srgbClr val="333333"/>
                </a:solidFill>
                <a:effectLst/>
                <a:latin typeface="Noto Sans Japanese"/>
              </a:rPr>
              <a:t>◯</a:t>
            </a:r>
            <a:r>
              <a:rPr lang="en" altLang="ja-JP" b="0" i="0" dirty="0">
                <a:solidFill>
                  <a:srgbClr val="333333"/>
                </a:solidFill>
                <a:effectLst/>
                <a:latin typeface="Noto Sans Japanese"/>
              </a:rPr>
              <a:t>HPI </a:t>
            </a:r>
            <a:r>
              <a:rPr lang="en-US" altLang="ja-JP" dirty="0"/>
              <a:t>(History of present illness)</a:t>
            </a:r>
            <a:r>
              <a:rPr lang="ja-JP" altLang="en-US" b="0" i="0">
                <a:solidFill>
                  <a:srgbClr val="333333"/>
                </a:solidFill>
                <a:effectLst/>
                <a:latin typeface="Noto Sans Japanese"/>
              </a:rPr>
              <a:t> は「</a:t>
            </a:r>
            <a:r>
              <a:rPr lang="ja-JP" altLang="en-US" b="1" i="0">
                <a:solidFill>
                  <a:srgbClr val="333333"/>
                </a:solidFill>
                <a:effectLst/>
                <a:latin typeface="Noto Sans Japanese"/>
              </a:rPr>
              <a:t>時系列で整理する</a:t>
            </a:r>
            <a:r>
              <a:rPr lang="ja-JP" altLang="en-US" b="0" i="0">
                <a:solidFill>
                  <a:srgbClr val="333333"/>
                </a:solidFill>
                <a:effectLst/>
                <a:latin typeface="Noto Sans Japanese"/>
              </a:rPr>
              <a:t>」</a:t>
            </a:r>
            <a:r>
              <a:rPr lang="en" altLang="ja-JP" b="1" i="0" dirty="0">
                <a:solidFill>
                  <a:srgbClr val="333333"/>
                </a:solidFill>
                <a:effectLst/>
                <a:latin typeface="Noto Sans Japanese"/>
              </a:rPr>
              <a:t>chronological organization</a:t>
            </a:r>
          </a:p>
          <a:p>
            <a:r>
              <a:rPr lang="en" altLang="ja-JP" b="0" i="0" dirty="0">
                <a:solidFill>
                  <a:srgbClr val="333333"/>
                </a:solidFill>
                <a:effectLst/>
                <a:latin typeface="Noto Sans Japanese"/>
              </a:rPr>
              <a:t>OPQRST</a:t>
            </a:r>
            <a:r>
              <a:rPr lang="ja-JP" altLang="en-US" b="0" i="0">
                <a:solidFill>
                  <a:srgbClr val="333333"/>
                </a:solidFill>
                <a:effectLst/>
                <a:latin typeface="Noto Sans Japanese"/>
              </a:rPr>
              <a:t>などの語呂ではなく、</a:t>
            </a:r>
            <a:r>
              <a:rPr lang="en" altLang="ja-JP" b="0" i="0" dirty="0">
                <a:solidFill>
                  <a:srgbClr val="333333"/>
                </a:solidFill>
                <a:effectLst/>
                <a:latin typeface="Noto Sans Japanese"/>
              </a:rPr>
              <a:t>HPI </a:t>
            </a:r>
            <a:r>
              <a:rPr lang="ja-JP" altLang="en-US" b="0" i="0">
                <a:solidFill>
                  <a:srgbClr val="333333"/>
                </a:solidFill>
                <a:effectLst/>
                <a:latin typeface="Noto Sans Japanese"/>
              </a:rPr>
              <a:t>では “</a:t>
            </a:r>
            <a:r>
              <a:rPr lang="en" altLang="ja-JP" b="1" i="0" dirty="0">
                <a:solidFill>
                  <a:srgbClr val="333333"/>
                </a:solidFill>
                <a:effectLst/>
                <a:latin typeface="Noto Sans Japanese"/>
              </a:rPr>
              <a:t>Draw the picture of the patient’s story</a:t>
            </a:r>
            <a:r>
              <a:rPr lang="en" altLang="ja-JP" b="0" i="0" dirty="0">
                <a:solidFill>
                  <a:srgbClr val="333333"/>
                </a:solidFill>
                <a:effectLst/>
                <a:latin typeface="Noto Sans Japanese"/>
              </a:rPr>
              <a:t>” </a:t>
            </a:r>
            <a:r>
              <a:rPr lang="ja-JP" altLang="en-US" b="0" i="0">
                <a:solidFill>
                  <a:srgbClr val="333333"/>
                </a:solidFill>
                <a:effectLst/>
                <a:latin typeface="Noto Sans Japanese"/>
              </a:rPr>
              <a:t>ということを意識して、「</a:t>
            </a:r>
            <a:r>
              <a:rPr lang="ja-JP" altLang="en-US" b="1" i="0">
                <a:solidFill>
                  <a:srgbClr val="333333"/>
                </a:solidFill>
                <a:effectLst/>
                <a:latin typeface="Noto Sans Japanese"/>
              </a:rPr>
              <a:t>発症前</a:t>
            </a:r>
            <a:r>
              <a:rPr lang="ja-JP" altLang="en-US" b="0" i="0">
                <a:solidFill>
                  <a:srgbClr val="333333"/>
                </a:solidFill>
                <a:effectLst/>
                <a:latin typeface="Noto Sans Japanese"/>
              </a:rPr>
              <a:t>」「</a:t>
            </a:r>
            <a:r>
              <a:rPr lang="ja-JP" altLang="en-US" b="1" i="0">
                <a:solidFill>
                  <a:srgbClr val="333333"/>
                </a:solidFill>
                <a:effectLst/>
                <a:latin typeface="Noto Sans Japanese"/>
              </a:rPr>
              <a:t>発症時</a:t>
            </a:r>
            <a:r>
              <a:rPr lang="ja-JP" altLang="en-US" b="0" i="0">
                <a:solidFill>
                  <a:srgbClr val="333333"/>
                </a:solidFill>
                <a:effectLst/>
                <a:latin typeface="Noto Sans Japanese"/>
              </a:rPr>
              <a:t>」「</a:t>
            </a:r>
            <a:r>
              <a:rPr lang="ja-JP" altLang="en-US" b="1" i="0">
                <a:solidFill>
                  <a:srgbClr val="333333"/>
                </a:solidFill>
                <a:effectLst/>
                <a:latin typeface="Noto Sans Japanese"/>
              </a:rPr>
              <a:t>発症後</a:t>
            </a:r>
            <a:r>
              <a:rPr lang="ja-JP" altLang="en-US" b="0" i="0">
                <a:solidFill>
                  <a:srgbClr val="333333"/>
                </a:solidFill>
                <a:effectLst/>
                <a:latin typeface="Noto Sans Japanese"/>
              </a:rPr>
              <a:t>」の順に時系列で症状の変化を述べる。</a:t>
            </a:r>
            <a:r>
              <a:rPr lang="en" altLang="ja-JP" b="0" i="0" dirty="0">
                <a:solidFill>
                  <a:srgbClr val="333333"/>
                </a:solidFill>
                <a:effectLst/>
                <a:latin typeface="Noto Sans Japanese"/>
              </a:rPr>
              <a:t>OPQRST</a:t>
            </a:r>
            <a:r>
              <a:rPr lang="ja-JP" altLang="en-US" b="0" i="0">
                <a:solidFill>
                  <a:srgbClr val="333333"/>
                </a:solidFill>
                <a:effectLst/>
                <a:latin typeface="Noto Sans Japanese"/>
              </a:rPr>
              <a:t>の項目に関する情報は、この時系列で述べていく中で自然と述べるように意識する。</a:t>
            </a:r>
            <a:r>
              <a:rPr lang="ja-JP" altLang="en-US"/>
              <a:t>また、</a:t>
            </a:r>
            <a:r>
              <a:rPr lang="en-US" altLang="ja-JP" dirty="0"/>
              <a:t>HPI</a:t>
            </a:r>
            <a:r>
              <a:rPr lang="ja-JP" altLang="en-US"/>
              <a:t>は</a:t>
            </a:r>
            <a:r>
              <a:rPr lang="en-US" altLang="ja-JP" dirty="0"/>
              <a:t>History taking</a:t>
            </a:r>
            <a:r>
              <a:rPr lang="ja-JP" altLang="en-US"/>
              <a:t>の半分以上</a:t>
            </a:r>
            <a:r>
              <a:rPr lang="en-US" altLang="ja-JP" dirty="0"/>
              <a:t>or1/3</a:t>
            </a:r>
            <a:r>
              <a:rPr lang="ja-JP" altLang="en-US"/>
              <a:t>を占めるようにする。</a:t>
            </a:r>
            <a:endParaRPr kumimoji="1" lang="en-US" altLang="ja-JP" dirty="0"/>
          </a:p>
        </p:txBody>
      </p:sp>
      <p:sp>
        <p:nvSpPr>
          <p:cNvPr id="4" name="スライド番号プレースホルダー 3"/>
          <p:cNvSpPr>
            <a:spLocks noGrp="1"/>
          </p:cNvSpPr>
          <p:nvPr>
            <p:ph type="sldNum" sz="quarter" idx="5"/>
          </p:nvPr>
        </p:nvSpPr>
        <p:spPr/>
        <p:txBody>
          <a:bodyPr/>
          <a:lstStyle/>
          <a:p>
            <a:fld id="{4416417A-2BB1-DE4D-AE9B-2D350565D3A3}" type="slidenum">
              <a:rPr kumimoji="1" lang="ja-JP" altLang="en-US" smtClean="0"/>
              <a:t>3</a:t>
            </a:fld>
            <a:endParaRPr kumimoji="1" lang="ja-JP" altLang="en-US"/>
          </a:p>
        </p:txBody>
      </p:sp>
    </p:spTree>
    <p:extLst>
      <p:ext uri="{BB962C8B-B14F-4D97-AF65-F5344CB8AC3E}">
        <p14:creationId xmlns:p14="http://schemas.microsoft.com/office/powerpoint/2010/main" val="17302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＜本文（そのまま読む）＞</a:t>
            </a:r>
            <a:endParaRPr kumimoji="1" lang="en-US" altLang="ja-JP" dirty="0"/>
          </a:p>
          <a:p>
            <a:r>
              <a:rPr kumimoji="1" lang="en-US" altLang="ja-JP" dirty="0"/>
              <a:t>She is a life-long smoker and drinks alcohol socially.</a:t>
            </a:r>
          </a:p>
          <a:p>
            <a:endParaRPr lang="en" altLang="ja-JP" b="1" i="0" dirty="0">
              <a:solidFill>
                <a:srgbClr val="333333"/>
              </a:solidFill>
              <a:effectLst/>
              <a:latin typeface="+mn-lt"/>
            </a:endParaRPr>
          </a:p>
          <a:p>
            <a:r>
              <a:rPr lang="ja-JP" altLang="en-US" b="0" i="0">
                <a:solidFill>
                  <a:srgbClr val="333333"/>
                </a:solidFill>
                <a:effectLst/>
                <a:latin typeface="+mn-lt"/>
              </a:rPr>
              <a:t>＜プレゼンポイント②＞</a:t>
            </a:r>
            <a:endParaRPr lang="en" altLang="ja-JP" b="0" i="0" dirty="0">
              <a:solidFill>
                <a:srgbClr val="333333"/>
              </a:solidFill>
              <a:effectLst/>
              <a:latin typeface="+mn-lt"/>
            </a:endParaRPr>
          </a:p>
          <a:p>
            <a:r>
              <a:rPr lang="ja-JP" altLang="en-US" b="0" i="0">
                <a:solidFill>
                  <a:srgbClr val="333333"/>
                </a:solidFill>
                <a:effectLst/>
                <a:latin typeface="+mn-lt"/>
              </a:rPr>
              <a:t>◯</a:t>
            </a:r>
            <a:r>
              <a:rPr lang="en" altLang="ja-JP" b="0" i="0" dirty="0">
                <a:solidFill>
                  <a:srgbClr val="333333"/>
                </a:solidFill>
                <a:effectLst/>
                <a:latin typeface="+mn-lt"/>
              </a:rPr>
              <a:t>History taking</a:t>
            </a:r>
            <a:r>
              <a:rPr lang="ja-JP" altLang="en-US" b="0" i="0">
                <a:solidFill>
                  <a:srgbClr val="333333"/>
                </a:solidFill>
                <a:effectLst/>
                <a:latin typeface="+mn-lt"/>
              </a:rPr>
              <a:t>の項目例</a:t>
            </a:r>
            <a:endParaRPr lang="en" altLang="ja-JP" b="0" i="0" dirty="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i="0" dirty="0">
                <a:solidFill>
                  <a:srgbClr val="333333"/>
                </a:solidFill>
                <a:effectLst/>
                <a:latin typeface="+mn-lt"/>
              </a:rPr>
              <a:t>• History of Present Illness (HPI) </a:t>
            </a:r>
            <a:r>
              <a:rPr lang="ja-JP" altLang="en" b="0" i="0">
                <a:solidFill>
                  <a:srgbClr val="333333"/>
                </a:solidFill>
                <a:effectLst/>
                <a:latin typeface="+mn-lt"/>
              </a:rPr>
              <a:t>「</a:t>
            </a:r>
            <a:r>
              <a:rPr lang="ja-JP" altLang="en-US" b="0" i="0">
                <a:solidFill>
                  <a:srgbClr val="333333"/>
                </a:solidFill>
                <a:effectLst/>
                <a:latin typeface="+mn-lt"/>
              </a:rPr>
              <a:t>現病歴」</a:t>
            </a:r>
            <a:br>
              <a:rPr lang="ja-JP" altLang="en-US" b="0">
                <a:latin typeface="+mn-lt"/>
              </a:rPr>
            </a:br>
            <a:r>
              <a:rPr lang="en-US" altLang="ja-JP" b="0" i="0" dirty="0">
                <a:solidFill>
                  <a:srgbClr val="333333"/>
                </a:solidFill>
                <a:effectLst/>
                <a:latin typeface="+mn-lt"/>
              </a:rPr>
              <a:t>• </a:t>
            </a:r>
            <a:r>
              <a:rPr lang="en" altLang="ja-JP" b="0" i="0" dirty="0">
                <a:solidFill>
                  <a:srgbClr val="333333"/>
                </a:solidFill>
                <a:effectLst/>
                <a:latin typeface="+mn-lt"/>
              </a:rPr>
              <a:t>Past Medical History (PMH) </a:t>
            </a:r>
            <a:r>
              <a:rPr lang="ja-JP" altLang="en" b="0" i="0">
                <a:solidFill>
                  <a:srgbClr val="333333"/>
                </a:solidFill>
                <a:effectLst/>
                <a:latin typeface="+mn-lt"/>
              </a:rPr>
              <a:t>「</a:t>
            </a:r>
            <a:r>
              <a:rPr lang="ja-JP" altLang="en-US" b="0" i="0">
                <a:solidFill>
                  <a:srgbClr val="333333"/>
                </a:solidFill>
                <a:effectLst/>
                <a:latin typeface="+mn-lt"/>
              </a:rPr>
              <a:t>既往歴」</a:t>
            </a:r>
            <a:br>
              <a:rPr lang="ja-JP" altLang="en-US" b="0">
                <a:latin typeface="+mn-lt"/>
              </a:rPr>
            </a:br>
            <a:r>
              <a:rPr lang="en-US" altLang="ja-JP" b="0" i="0" dirty="0">
                <a:solidFill>
                  <a:srgbClr val="333333"/>
                </a:solidFill>
                <a:effectLst/>
                <a:latin typeface="+mn-lt"/>
              </a:rPr>
              <a:t>• </a:t>
            </a:r>
            <a:r>
              <a:rPr lang="en" altLang="ja-JP" b="0" i="0" dirty="0">
                <a:solidFill>
                  <a:srgbClr val="333333"/>
                </a:solidFill>
                <a:effectLst/>
                <a:latin typeface="+mn-lt"/>
              </a:rPr>
              <a:t>Past Surgical History (PSH) </a:t>
            </a:r>
            <a:r>
              <a:rPr lang="ja-JP" altLang="en" b="0" i="0">
                <a:solidFill>
                  <a:srgbClr val="333333"/>
                </a:solidFill>
                <a:effectLst/>
                <a:latin typeface="+mn-lt"/>
              </a:rPr>
              <a:t>「</a:t>
            </a:r>
            <a:r>
              <a:rPr lang="ja-JP" altLang="en-US" b="0" i="0">
                <a:solidFill>
                  <a:srgbClr val="333333"/>
                </a:solidFill>
                <a:effectLst/>
                <a:latin typeface="+mn-lt"/>
              </a:rPr>
              <a:t>手術歴」</a:t>
            </a:r>
            <a:br>
              <a:rPr lang="ja-JP" altLang="en-US" b="0">
                <a:latin typeface="+mn-lt"/>
              </a:rPr>
            </a:br>
            <a:r>
              <a:rPr lang="en-US" altLang="ja-JP" b="0" i="0" dirty="0">
                <a:solidFill>
                  <a:srgbClr val="333333"/>
                </a:solidFill>
                <a:effectLst/>
                <a:latin typeface="+mn-lt"/>
              </a:rPr>
              <a:t>• </a:t>
            </a:r>
            <a:r>
              <a:rPr lang="en" altLang="ja-JP" b="0" i="0" dirty="0">
                <a:solidFill>
                  <a:srgbClr val="333333"/>
                </a:solidFill>
                <a:effectLst/>
                <a:latin typeface="+mn-lt"/>
              </a:rPr>
              <a:t>Medications (Meds) </a:t>
            </a:r>
            <a:r>
              <a:rPr lang="ja-JP" altLang="en" b="0" i="0">
                <a:solidFill>
                  <a:srgbClr val="333333"/>
                </a:solidFill>
                <a:effectLst/>
                <a:latin typeface="+mn-lt"/>
              </a:rPr>
              <a:t>「（</a:t>
            </a:r>
            <a:r>
              <a:rPr lang="ja-JP" altLang="en-US" b="0" i="0">
                <a:solidFill>
                  <a:srgbClr val="333333"/>
                </a:solidFill>
                <a:effectLst/>
                <a:latin typeface="+mn-lt"/>
              </a:rPr>
              <a:t>内服）薬」</a:t>
            </a:r>
            <a:br>
              <a:rPr lang="ja-JP" altLang="en-US" b="0">
                <a:latin typeface="+mn-lt"/>
              </a:rPr>
            </a:br>
            <a:r>
              <a:rPr lang="en-US" altLang="ja-JP" b="0" i="0" dirty="0">
                <a:solidFill>
                  <a:srgbClr val="333333"/>
                </a:solidFill>
                <a:effectLst/>
                <a:latin typeface="+mn-lt"/>
              </a:rPr>
              <a:t>• </a:t>
            </a:r>
            <a:r>
              <a:rPr lang="en" altLang="ja-JP" b="0" i="0" dirty="0">
                <a:solidFill>
                  <a:srgbClr val="333333"/>
                </a:solidFill>
                <a:effectLst/>
                <a:latin typeface="+mn-lt"/>
              </a:rPr>
              <a:t>Allergies </a:t>
            </a:r>
            <a:r>
              <a:rPr lang="ja-JP" altLang="en" b="0" i="0">
                <a:solidFill>
                  <a:srgbClr val="333333"/>
                </a:solidFill>
                <a:effectLst/>
                <a:latin typeface="+mn-lt"/>
              </a:rPr>
              <a:t>「</a:t>
            </a:r>
            <a:r>
              <a:rPr lang="ja-JP" altLang="en-US" b="0" i="0">
                <a:solidFill>
                  <a:srgbClr val="333333"/>
                </a:solidFill>
                <a:effectLst/>
                <a:latin typeface="+mn-lt"/>
              </a:rPr>
              <a:t>アレルギー」</a:t>
            </a:r>
            <a:r>
              <a:rPr lang="en-US" altLang="ja-JP" b="0" i="0" dirty="0">
                <a:solidFill>
                  <a:srgbClr val="333333"/>
                </a:solidFill>
                <a:effectLst/>
                <a:latin typeface="+mn-lt"/>
              </a:rPr>
              <a:t>:</a:t>
            </a:r>
            <a:r>
              <a:rPr lang="ja-JP" altLang="en-US" b="0" i="0">
                <a:solidFill>
                  <a:srgbClr val="333333"/>
                </a:solidFill>
                <a:effectLst/>
                <a:latin typeface="+mn-lt"/>
              </a:rPr>
              <a:t>アレルギーがない場合は</a:t>
            </a:r>
            <a:r>
              <a:rPr lang="en-US" altLang="ja-JP" b="0" i="0" dirty="0">
                <a:solidFill>
                  <a:srgbClr val="333333"/>
                </a:solidFill>
                <a:effectLst/>
                <a:latin typeface="+mn-lt"/>
              </a:rPr>
              <a:t>NKDA</a:t>
            </a:r>
            <a:r>
              <a:rPr lang="en-US" altLang="ja-JP" dirty="0"/>
              <a:t>(not known drug allergy) </a:t>
            </a:r>
            <a:r>
              <a:rPr lang="en-US" altLang="ja-JP" b="0" i="0" dirty="0">
                <a:solidFill>
                  <a:srgbClr val="333333"/>
                </a:solidFill>
                <a:effectLst/>
                <a:latin typeface="+mn-lt"/>
              </a:rPr>
              <a:t>, NKA </a:t>
            </a:r>
            <a:r>
              <a:rPr lang="en-US" altLang="ja-JP" dirty="0"/>
              <a:t>(not known allergy)</a:t>
            </a:r>
            <a:r>
              <a:rPr lang="ja-JP" altLang="en-US"/>
              <a:t>と表記</a:t>
            </a:r>
            <a:br>
              <a:rPr lang="ja-JP" altLang="en-US" b="0">
                <a:latin typeface="+mn-lt"/>
              </a:rPr>
            </a:br>
            <a:r>
              <a:rPr lang="en-US" altLang="ja-JP" b="0" i="0" dirty="0">
                <a:solidFill>
                  <a:srgbClr val="333333"/>
                </a:solidFill>
                <a:effectLst/>
                <a:latin typeface="+mn-lt"/>
              </a:rPr>
              <a:t>• </a:t>
            </a:r>
            <a:r>
              <a:rPr lang="en" altLang="ja-JP" b="0" i="0" dirty="0">
                <a:solidFill>
                  <a:srgbClr val="333333"/>
                </a:solidFill>
                <a:effectLst/>
                <a:latin typeface="+mn-lt"/>
              </a:rPr>
              <a:t>Family History (FH) </a:t>
            </a:r>
            <a:r>
              <a:rPr lang="ja-JP" altLang="en" b="0" i="0">
                <a:solidFill>
                  <a:srgbClr val="333333"/>
                </a:solidFill>
                <a:effectLst/>
                <a:latin typeface="+mn-lt"/>
              </a:rPr>
              <a:t>「</a:t>
            </a:r>
            <a:r>
              <a:rPr lang="ja-JP" altLang="en-US" b="0" i="0">
                <a:solidFill>
                  <a:srgbClr val="333333"/>
                </a:solidFill>
                <a:effectLst/>
                <a:latin typeface="+mn-lt"/>
              </a:rPr>
              <a:t>家族歴」</a:t>
            </a:r>
            <a:br>
              <a:rPr lang="ja-JP" altLang="en-US" b="0">
                <a:latin typeface="+mn-lt"/>
              </a:rPr>
            </a:br>
            <a:r>
              <a:rPr lang="en-US" altLang="ja-JP" b="0" i="0" dirty="0">
                <a:solidFill>
                  <a:srgbClr val="333333"/>
                </a:solidFill>
                <a:effectLst/>
                <a:latin typeface="+mn-lt"/>
              </a:rPr>
              <a:t>• </a:t>
            </a:r>
            <a:r>
              <a:rPr lang="en" altLang="ja-JP" b="0" i="0" dirty="0">
                <a:solidFill>
                  <a:srgbClr val="333333"/>
                </a:solidFill>
                <a:effectLst/>
                <a:latin typeface="+mn-lt"/>
              </a:rPr>
              <a:t>Social History (SH) </a:t>
            </a:r>
            <a:r>
              <a:rPr lang="ja-JP" altLang="en" b="0" i="0">
                <a:solidFill>
                  <a:srgbClr val="333333"/>
                </a:solidFill>
                <a:effectLst/>
                <a:latin typeface="+mn-lt"/>
              </a:rPr>
              <a:t>「</a:t>
            </a:r>
            <a:r>
              <a:rPr lang="ja-JP" altLang="en-US" b="0" i="0">
                <a:solidFill>
                  <a:srgbClr val="333333"/>
                </a:solidFill>
                <a:effectLst/>
                <a:latin typeface="+mn-lt"/>
              </a:rPr>
              <a:t>社会歴」：</a:t>
            </a:r>
            <a:r>
              <a:rPr lang="en-US" altLang="ja-JP" b="0" i="0" dirty="0">
                <a:solidFill>
                  <a:srgbClr val="333333"/>
                </a:solidFill>
                <a:effectLst/>
                <a:latin typeface="+mn-lt"/>
              </a:rPr>
              <a:t>Smoking, Alcohol, occupation</a:t>
            </a:r>
            <a:br>
              <a:rPr lang="ja-JP" altLang="en-US" b="0">
                <a:latin typeface="+mn-lt"/>
              </a:rPr>
            </a:br>
            <a:r>
              <a:rPr lang="en-US" altLang="ja-JP" b="0" i="0" dirty="0">
                <a:solidFill>
                  <a:srgbClr val="333333"/>
                </a:solidFill>
                <a:effectLst/>
                <a:latin typeface="+mn-lt"/>
              </a:rPr>
              <a:t>• </a:t>
            </a:r>
            <a:r>
              <a:rPr lang="en" altLang="ja-JP" b="0" i="0" dirty="0">
                <a:solidFill>
                  <a:srgbClr val="333333"/>
                </a:solidFill>
                <a:effectLst/>
                <a:latin typeface="+mn-lt"/>
              </a:rPr>
              <a:t>Review of Systems (ROS) </a:t>
            </a:r>
            <a:r>
              <a:rPr lang="ja-JP" altLang="en" b="0" i="0">
                <a:solidFill>
                  <a:srgbClr val="333333"/>
                </a:solidFill>
                <a:effectLst/>
                <a:latin typeface="+mn-lt"/>
              </a:rPr>
              <a:t>「</a:t>
            </a:r>
            <a:r>
              <a:rPr lang="ja-JP" altLang="en-US" b="0" i="0">
                <a:solidFill>
                  <a:srgbClr val="333333"/>
                </a:solidFill>
                <a:effectLst/>
                <a:latin typeface="+mn-lt"/>
              </a:rPr>
              <a:t>システムレビュー」</a:t>
            </a:r>
            <a:endParaRPr lang="en-US" altLang="ja-JP" b="0" i="0" dirty="0">
              <a:solidFill>
                <a:srgbClr val="333333"/>
              </a:solidFill>
              <a:effectLst/>
              <a:latin typeface="+mn-lt"/>
            </a:endParaRPr>
          </a:p>
        </p:txBody>
      </p:sp>
      <p:sp>
        <p:nvSpPr>
          <p:cNvPr id="4" name="スライド番号プレースホルダー 3"/>
          <p:cNvSpPr>
            <a:spLocks noGrp="1"/>
          </p:cNvSpPr>
          <p:nvPr>
            <p:ph type="sldNum" sz="quarter" idx="5"/>
          </p:nvPr>
        </p:nvSpPr>
        <p:spPr/>
        <p:txBody>
          <a:bodyPr/>
          <a:lstStyle/>
          <a:p>
            <a:fld id="{4416417A-2BB1-DE4D-AE9B-2D350565D3A3}" type="slidenum">
              <a:rPr kumimoji="1" lang="ja-JP" altLang="en-US" smtClean="0"/>
              <a:t>4</a:t>
            </a:fld>
            <a:endParaRPr kumimoji="1" lang="ja-JP" altLang="en-US"/>
          </a:p>
        </p:txBody>
      </p:sp>
    </p:spTree>
    <p:extLst>
      <p:ext uri="{BB962C8B-B14F-4D97-AF65-F5344CB8AC3E}">
        <p14:creationId xmlns:p14="http://schemas.microsoft.com/office/powerpoint/2010/main" val="1732364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dirty="0">
                <a:solidFill>
                  <a:srgbClr val="333333"/>
                </a:solidFill>
                <a:effectLst/>
                <a:latin typeface="Noto Sans Japanese"/>
              </a:rPr>
              <a:t>Next, let me show you the results of physical examinations.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333333"/>
              </a:solidFill>
              <a:effectLst/>
              <a:latin typeface="Noto Sans Japanes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a:solidFill>
                  <a:srgbClr val="333333"/>
                </a:solidFill>
                <a:effectLst/>
                <a:latin typeface="Noto Sans Japanese"/>
              </a:rPr>
              <a:t>＜本文そのまま（順番は変えています）＞</a:t>
            </a:r>
            <a:endParaRPr kumimoji="1" lang="en-US" altLang="ja-JP" b="0" i="0" dirty="0">
              <a:solidFill>
                <a:srgbClr val="333333"/>
              </a:solidFill>
              <a:effectLst/>
              <a:latin typeface="Noto Sans Japanes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dirty="0">
                <a:solidFill>
                  <a:srgbClr val="333333"/>
                </a:solidFill>
                <a:effectLst/>
                <a:latin typeface="Noto Sans Japanese"/>
              </a:rPr>
              <a:t>She has a violaceous erythema with subtle edema in the periorbital region. There is an erythematous non-scaly macular rash affecting her neck and upper back.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333333"/>
              </a:solidFill>
              <a:effectLst/>
              <a:latin typeface="Noto Sans Japanese"/>
            </a:endParaRPr>
          </a:p>
          <a:p>
            <a:r>
              <a:rPr kumimoji="1" lang="ja-JP" altLang="en-US" b="0"/>
              <a:t>＜プレゼンポイント③＞</a:t>
            </a:r>
            <a:endParaRPr kumimoji="1" lang="en-US" altLang="ja-JP" b="0" dirty="0"/>
          </a:p>
          <a:p>
            <a:r>
              <a:rPr lang="en" altLang="ja-JP" b="0" i="0" dirty="0">
                <a:solidFill>
                  <a:srgbClr val="333333"/>
                </a:solidFill>
                <a:effectLst/>
                <a:latin typeface="Noto Sans Japanese"/>
              </a:rPr>
              <a:t>• </a:t>
            </a:r>
            <a:r>
              <a:rPr kumimoji="1" lang="en-US" altLang="ja-JP" b="0" dirty="0"/>
              <a:t>GA( General appearance)</a:t>
            </a:r>
            <a:r>
              <a:rPr kumimoji="1" lang="ja-JP" altLang="en-US" b="0"/>
              <a:t>「全身の様子」</a:t>
            </a:r>
            <a:endParaRPr kumimoji="1" lang="en-US" altLang="ja-JP" b="0" dirty="0"/>
          </a:p>
          <a:p>
            <a:r>
              <a:rPr lang="en" altLang="ja-JP" b="0" i="0" dirty="0">
                <a:solidFill>
                  <a:srgbClr val="333333"/>
                </a:solidFill>
                <a:effectLst/>
                <a:latin typeface="Noto Sans Japanese"/>
              </a:rPr>
              <a:t>• Vital Signs (VS) </a:t>
            </a:r>
            <a:r>
              <a:rPr lang="ja-JP" altLang="en" b="0" i="0">
                <a:solidFill>
                  <a:srgbClr val="333333"/>
                </a:solidFill>
                <a:effectLst/>
                <a:latin typeface="Noto Sans Japanese"/>
              </a:rPr>
              <a:t>「</a:t>
            </a:r>
            <a:r>
              <a:rPr lang="ja-JP" altLang="en-US" b="0" i="0">
                <a:solidFill>
                  <a:srgbClr val="333333"/>
                </a:solidFill>
                <a:effectLst/>
                <a:latin typeface="Noto Sans Japanese"/>
              </a:rPr>
              <a:t>バイタルサイン」</a:t>
            </a:r>
            <a:br>
              <a:rPr lang="ja-JP" altLang="en-US" b="0"/>
            </a:br>
            <a:r>
              <a:rPr lang="en-US" altLang="ja-JP" b="0" i="0" dirty="0">
                <a:solidFill>
                  <a:srgbClr val="333333"/>
                </a:solidFill>
                <a:effectLst/>
                <a:latin typeface="Noto Sans Japanese"/>
              </a:rPr>
              <a:t>• </a:t>
            </a:r>
            <a:r>
              <a:rPr lang="en" altLang="ja-JP" b="0" i="0" dirty="0">
                <a:solidFill>
                  <a:srgbClr val="333333"/>
                </a:solidFill>
                <a:effectLst/>
                <a:latin typeface="Noto Sans Japanese"/>
              </a:rPr>
              <a:t>HEENT </a:t>
            </a:r>
            <a:r>
              <a:rPr lang="ja-JP" altLang="en" b="0" i="0">
                <a:solidFill>
                  <a:srgbClr val="333333"/>
                </a:solidFill>
                <a:effectLst/>
                <a:latin typeface="Noto Sans Japanese"/>
              </a:rPr>
              <a:t>「</a:t>
            </a:r>
            <a:r>
              <a:rPr lang="ja-JP" altLang="en-US" b="0" i="0">
                <a:solidFill>
                  <a:srgbClr val="333333"/>
                </a:solidFill>
                <a:effectLst/>
                <a:latin typeface="Noto Sans Japanese"/>
              </a:rPr>
              <a:t>頭頸部 </a:t>
            </a:r>
            <a:r>
              <a:rPr lang="en-US" altLang="ja-JP" b="0" i="0" dirty="0">
                <a:solidFill>
                  <a:srgbClr val="333333"/>
                </a:solidFill>
                <a:effectLst/>
                <a:latin typeface="Noto Sans Japanese"/>
              </a:rPr>
              <a:t>(</a:t>
            </a:r>
            <a:r>
              <a:rPr lang="en" altLang="ja-JP" b="0" i="0" dirty="0">
                <a:solidFill>
                  <a:srgbClr val="333333"/>
                </a:solidFill>
                <a:effectLst/>
                <a:latin typeface="Noto Sans Japanese"/>
              </a:rPr>
              <a:t>head, eyes, ears, nose and throat </a:t>
            </a:r>
            <a:r>
              <a:rPr lang="ja-JP" altLang="en-US" b="0" i="0">
                <a:solidFill>
                  <a:srgbClr val="333333"/>
                </a:solidFill>
                <a:effectLst/>
                <a:latin typeface="Noto Sans Japanese"/>
              </a:rPr>
              <a:t>の略。「エイチ・イー・イー・エヌ・ティー」と発音</a:t>
            </a:r>
            <a:r>
              <a:rPr lang="en-US" altLang="ja-JP" b="0" i="0" dirty="0">
                <a:solidFill>
                  <a:srgbClr val="333333"/>
                </a:solidFill>
                <a:effectLst/>
                <a:latin typeface="Noto Sans Japanese"/>
              </a:rPr>
              <a:t>)</a:t>
            </a:r>
            <a:r>
              <a:rPr lang="ja-JP" altLang="en-US" b="0" i="0">
                <a:solidFill>
                  <a:srgbClr val="333333"/>
                </a:solidFill>
                <a:effectLst/>
                <a:latin typeface="Noto Sans Japanese"/>
              </a:rPr>
              <a:t>」</a:t>
            </a:r>
            <a:br>
              <a:rPr lang="ja-JP" altLang="en-US" b="0"/>
            </a:br>
            <a:r>
              <a:rPr lang="en-US" altLang="ja-JP" b="0" i="0" dirty="0">
                <a:solidFill>
                  <a:srgbClr val="333333"/>
                </a:solidFill>
                <a:effectLst/>
                <a:latin typeface="Noto Sans Japanese"/>
              </a:rPr>
              <a:t>• </a:t>
            </a:r>
            <a:r>
              <a:rPr lang="en" altLang="ja-JP" b="0" i="0" dirty="0">
                <a:solidFill>
                  <a:srgbClr val="333333"/>
                </a:solidFill>
                <a:effectLst/>
                <a:latin typeface="Noto Sans Japanese"/>
              </a:rPr>
              <a:t>Neck </a:t>
            </a:r>
            <a:r>
              <a:rPr lang="ja-JP" altLang="en" b="0" i="0">
                <a:solidFill>
                  <a:srgbClr val="333333"/>
                </a:solidFill>
                <a:effectLst/>
                <a:latin typeface="Noto Sans Japanese"/>
              </a:rPr>
              <a:t>「</a:t>
            </a:r>
            <a:r>
              <a:rPr lang="ja-JP" altLang="en-US" b="0" i="0">
                <a:solidFill>
                  <a:srgbClr val="333333"/>
                </a:solidFill>
                <a:effectLst/>
                <a:latin typeface="Noto Sans Japanese"/>
              </a:rPr>
              <a:t>頚部」</a:t>
            </a:r>
            <a:br>
              <a:rPr lang="ja-JP" altLang="en-US" b="0"/>
            </a:br>
            <a:r>
              <a:rPr lang="en-US" altLang="ja-JP" b="0" i="0" dirty="0">
                <a:solidFill>
                  <a:srgbClr val="333333"/>
                </a:solidFill>
                <a:effectLst/>
                <a:latin typeface="Noto Sans Japanese"/>
              </a:rPr>
              <a:t>• </a:t>
            </a:r>
            <a:r>
              <a:rPr lang="en" altLang="ja-JP" b="0" i="0" dirty="0">
                <a:solidFill>
                  <a:srgbClr val="333333"/>
                </a:solidFill>
                <a:effectLst/>
                <a:latin typeface="Noto Sans Japanese"/>
              </a:rPr>
              <a:t>Cardiovascular Exam (CV) </a:t>
            </a:r>
            <a:r>
              <a:rPr lang="ja-JP" altLang="en" b="0" i="0">
                <a:solidFill>
                  <a:srgbClr val="333333"/>
                </a:solidFill>
                <a:effectLst/>
                <a:latin typeface="Noto Sans Japanese"/>
              </a:rPr>
              <a:t>「</a:t>
            </a:r>
            <a:r>
              <a:rPr lang="ja-JP" altLang="en-US" b="0" i="0">
                <a:solidFill>
                  <a:srgbClr val="333333"/>
                </a:solidFill>
                <a:effectLst/>
                <a:latin typeface="Noto Sans Japanese"/>
              </a:rPr>
              <a:t>心血管」</a:t>
            </a:r>
            <a:br>
              <a:rPr lang="ja-JP" altLang="en-US" b="0"/>
            </a:br>
            <a:r>
              <a:rPr lang="en-US" altLang="ja-JP" b="0" i="0" dirty="0">
                <a:solidFill>
                  <a:srgbClr val="333333"/>
                </a:solidFill>
                <a:effectLst/>
                <a:latin typeface="Noto Sans Japanese"/>
              </a:rPr>
              <a:t>• </a:t>
            </a:r>
            <a:r>
              <a:rPr lang="en" altLang="ja-JP" b="0" i="0" dirty="0">
                <a:solidFill>
                  <a:srgbClr val="333333"/>
                </a:solidFill>
                <a:effectLst/>
                <a:latin typeface="Noto Sans Japanese"/>
              </a:rPr>
              <a:t>Pulmonary Exam (Chest) (Respiratory)</a:t>
            </a:r>
            <a:r>
              <a:rPr lang="ja-JP" altLang="en" b="0" i="0">
                <a:solidFill>
                  <a:srgbClr val="333333"/>
                </a:solidFill>
                <a:effectLst/>
                <a:latin typeface="Noto Sans Japanese"/>
              </a:rPr>
              <a:t>「</a:t>
            </a:r>
            <a:r>
              <a:rPr lang="ja-JP" altLang="en-US" b="0" i="0">
                <a:solidFill>
                  <a:srgbClr val="333333"/>
                </a:solidFill>
                <a:effectLst/>
                <a:latin typeface="Noto Sans Japanese"/>
              </a:rPr>
              <a:t>呼吸器（胸部）」</a:t>
            </a:r>
            <a:br>
              <a:rPr lang="ja-JP" altLang="en-US" b="0"/>
            </a:br>
            <a:r>
              <a:rPr lang="en-US" altLang="ja-JP" b="0" i="0" dirty="0">
                <a:solidFill>
                  <a:srgbClr val="333333"/>
                </a:solidFill>
                <a:effectLst/>
                <a:latin typeface="Noto Sans Japanese"/>
              </a:rPr>
              <a:t>• </a:t>
            </a:r>
            <a:r>
              <a:rPr lang="en" altLang="ja-JP" b="0" i="0" dirty="0">
                <a:solidFill>
                  <a:srgbClr val="333333"/>
                </a:solidFill>
                <a:effectLst/>
                <a:latin typeface="Noto Sans Japanese"/>
              </a:rPr>
              <a:t>Abdominal Exam (Abdomen) </a:t>
            </a:r>
            <a:r>
              <a:rPr lang="ja-JP" altLang="en" b="0" i="0">
                <a:solidFill>
                  <a:srgbClr val="333333"/>
                </a:solidFill>
                <a:effectLst/>
                <a:latin typeface="Noto Sans Japanese"/>
              </a:rPr>
              <a:t>「</a:t>
            </a:r>
            <a:r>
              <a:rPr lang="ja-JP" altLang="en-US" b="0" i="0">
                <a:solidFill>
                  <a:srgbClr val="333333"/>
                </a:solidFill>
                <a:effectLst/>
                <a:latin typeface="Noto Sans Japanese"/>
              </a:rPr>
              <a:t>腹部」</a:t>
            </a:r>
            <a:br>
              <a:rPr lang="ja-JP" altLang="en-US" b="0"/>
            </a:br>
            <a:r>
              <a:rPr lang="en-US" altLang="ja-JP" b="0" i="0" dirty="0">
                <a:solidFill>
                  <a:srgbClr val="333333"/>
                </a:solidFill>
                <a:effectLst/>
                <a:latin typeface="Noto Sans Japanese"/>
              </a:rPr>
              <a:t>• </a:t>
            </a:r>
            <a:r>
              <a:rPr lang="en" altLang="ja-JP" b="0" i="0" dirty="0">
                <a:solidFill>
                  <a:srgbClr val="333333"/>
                </a:solidFill>
                <a:effectLst/>
                <a:latin typeface="Noto Sans Japanese"/>
              </a:rPr>
              <a:t>Neurological Exam (Neuro) </a:t>
            </a:r>
            <a:r>
              <a:rPr lang="ja-JP" altLang="en" b="0" i="0">
                <a:solidFill>
                  <a:srgbClr val="333333"/>
                </a:solidFill>
                <a:effectLst/>
                <a:latin typeface="Noto Sans Japanese"/>
              </a:rPr>
              <a:t>「</a:t>
            </a:r>
            <a:r>
              <a:rPr lang="ja-JP" altLang="en-US" b="0" i="0">
                <a:solidFill>
                  <a:srgbClr val="333333"/>
                </a:solidFill>
                <a:effectLst/>
                <a:latin typeface="Noto Sans Japanese"/>
              </a:rPr>
              <a:t>神経」</a:t>
            </a:r>
            <a:br>
              <a:rPr lang="ja-JP" altLang="en-US" b="0"/>
            </a:br>
            <a:r>
              <a:rPr lang="en-US" altLang="ja-JP" b="0" i="0" dirty="0">
                <a:solidFill>
                  <a:srgbClr val="333333"/>
                </a:solidFill>
                <a:effectLst/>
                <a:latin typeface="Noto Sans Japanese"/>
              </a:rPr>
              <a:t>• </a:t>
            </a:r>
            <a:r>
              <a:rPr lang="en" altLang="ja-JP" b="0" i="0" dirty="0">
                <a:solidFill>
                  <a:srgbClr val="333333"/>
                </a:solidFill>
                <a:effectLst/>
                <a:latin typeface="Noto Sans Japanese"/>
              </a:rPr>
              <a:t>Extremities </a:t>
            </a:r>
            <a:r>
              <a:rPr lang="ja-JP" altLang="en" b="0" i="0">
                <a:solidFill>
                  <a:srgbClr val="333333"/>
                </a:solidFill>
                <a:effectLst/>
                <a:latin typeface="Noto Sans Japanese"/>
              </a:rPr>
              <a:t>「</a:t>
            </a:r>
            <a:r>
              <a:rPr lang="ja-JP" altLang="en-US" b="0" i="0">
                <a:solidFill>
                  <a:srgbClr val="333333"/>
                </a:solidFill>
                <a:effectLst/>
                <a:latin typeface="Noto Sans Japanese"/>
              </a:rPr>
              <a:t>四肢」</a:t>
            </a:r>
            <a:br>
              <a:rPr lang="ja-JP" altLang="en-US" b="0"/>
            </a:br>
            <a:r>
              <a:rPr lang="en-US" altLang="ja-JP" b="0" i="0" dirty="0">
                <a:solidFill>
                  <a:srgbClr val="333333"/>
                </a:solidFill>
                <a:effectLst/>
                <a:latin typeface="Noto Sans Japanese"/>
              </a:rPr>
              <a:t>• </a:t>
            </a:r>
            <a:r>
              <a:rPr lang="en" altLang="ja-JP" b="0" i="0" dirty="0">
                <a:solidFill>
                  <a:srgbClr val="333333"/>
                </a:solidFill>
                <a:effectLst/>
                <a:latin typeface="Noto Sans Japanese"/>
              </a:rPr>
              <a:t>Skin </a:t>
            </a:r>
            <a:r>
              <a:rPr lang="ja-JP" altLang="en" b="0" i="0">
                <a:solidFill>
                  <a:srgbClr val="333333"/>
                </a:solidFill>
                <a:effectLst/>
                <a:latin typeface="Noto Sans Japanese"/>
              </a:rPr>
              <a:t>「</a:t>
            </a:r>
            <a:r>
              <a:rPr lang="ja-JP" altLang="en-US" b="0" i="0">
                <a:solidFill>
                  <a:srgbClr val="333333"/>
                </a:solidFill>
                <a:effectLst/>
                <a:latin typeface="Noto Sans Japanese"/>
              </a:rPr>
              <a:t>皮膚」</a:t>
            </a:r>
            <a:endParaRPr lang="en-US" altLang="ja-JP" b="0" i="0" dirty="0">
              <a:solidFill>
                <a:srgbClr val="333333"/>
              </a:solidFill>
              <a:effectLst/>
              <a:latin typeface="Noto Sans Japanese"/>
            </a:endParaRPr>
          </a:p>
        </p:txBody>
      </p:sp>
      <p:sp>
        <p:nvSpPr>
          <p:cNvPr id="4" name="スライド番号プレースホルダー 3"/>
          <p:cNvSpPr>
            <a:spLocks noGrp="1"/>
          </p:cNvSpPr>
          <p:nvPr>
            <p:ph type="sldNum" sz="quarter" idx="5"/>
          </p:nvPr>
        </p:nvSpPr>
        <p:spPr/>
        <p:txBody>
          <a:bodyPr/>
          <a:lstStyle/>
          <a:p>
            <a:fld id="{4416417A-2BB1-DE4D-AE9B-2D350565D3A3}" type="slidenum">
              <a:rPr kumimoji="1" lang="ja-JP" altLang="en-US" smtClean="0"/>
              <a:t>5</a:t>
            </a:fld>
            <a:endParaRPr kumimoji="1" lang="ja-JP" altLang="en-US"/>
          </a:p>
        </p:txBody>
      </p:sp>
    </p:spTree>
    <p:extLst>
      <p:ext uri="{BB962C8B-B14F-4D97-AF65-F5344CB8AC3E}">
        <p14:creationId xmlns:p14="http://schemas.microsoft.com/office/powerpoint/2010/main" val="3237583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a:solidFill>
                  <a:srgbClr val="333333"/>
                </a:solidFill>
                <a:effectLst/>
                <a:latin typeface="Noto Sans Japanese"/>
              </a:rPr>
              <a:t>＜本文そのまま（順番は変えています）＞</a:t>
            </a:r>
            <a:endParaRPr kumimoji="1" lang="en-US" altLang="ja-JP" b="0" i="0" dirty="0">
              <a:solidFill>
                <a:srgbClr val="333333"/>
              </a:solidFill>
              <a:effectLst/>
              <a:latin typeface="Noto Sans Japanes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dirty="0">
                <a:solidFill>
                  <a:srgbClr val="333333"/>
                </a:solidFill>
                <a:effectLst/>
                <a:latin typeface="Noto Sans Japanese"/>
              </a:rPr>
              <a:t>The patient has erythematous flattish papules over the extensor surfaces of her interphalangeal and metacarpal phalangeal joints. Neurological examination reveals proximal limb weakness.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333333"/>
              </a:solidFill>
              <a:effectLst/>
              <a:latin typeface="Noto Sans Japanes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333333"/>
              </a:solidFill>
              <a:effectLst/>
              <a:latin typeface="Noto Sans Japanese"/>
            </a:endParaRPr>
          </a:p>
          <a:p>
            <a:r>
              <a:rPr kumimoji="1" lang="ja-JP" altLang="en-US" b="0"/>
              <a:t>＜プレゼンポイント③＞</a:t>
            </a:r>
            <a:endParaRPr kumimoji="1" lang="en-US" altLang="ja-JP" b="0" dirty="0"/>
          </a:p>
          <a:p>
            <a:r>
              <a:rPr lang="en" altLang="ja-JP" b="0" i="0" dirty="0">
                <a:solidFill>
                  <a:srgbClr val="333333"/>
                </a:solidFill>
                <a:effectLst/>
                <a:latin typeface="Noto Sans Japanese"/>
              </a:rPr>
              <a:t>• </a:t>
            </a:r>
            <a:r>
              <a:rPr kumimoji="1" lang="en-US" altLang="ja-JP" b="0" dirty="0"/>
              <a:t>GA( General appearance)</a:t>
            </a:r>
            <a:r>
              <a:rPr kumimoji="1" lang="ja-JP" altLang="en-US" b="0"/>
              <a:t>「全身の様子」</a:t>
            </a:r>
            <a:endParaRPr kumimoji="1" lang="en-US" altLang="ja-JP" b="0" dirty="0"/>
          </a:p>
          <a:p>
            <a:r>
              <a:rPr lang="en" altLang="ja-JP" b="0" i="0" dirty="0">
                <a:solidFill>
                  <a:srgbClr val="333333"/>
                </a:solidFill>
                <a:effectLst/>
                <a:latin typeface="Noto Sans Japanese"/>
              </a:rPr>
              <a:t>• Vital Signs (VS) </a:t>
            </a:r>
            <a:r>
              <a:rPr lang="ja-JP" altLang="en" b="0" i="0">
                <a:solidFill>
                  <a:srgbClr val="333333"/>
                </a:solidFill>
                <a:effectLst/>
                <a:latin typeface="Noto Sans Japanese"/>
              </a:rPr>
              <a:t>「</a:t>
            </a:r>
            <a:r>
              <a:rPr lang="ja-JP" altLang="en-US" b="0" i="0">
                <a:solidFill>
                  <a:srgbClr val="333333"/>
                </a:solidFill>
                <a:effectLst/>
                <a:latin typeface="Noto Sans Japanese"/>
              </a:rPr>
              <a:t>バイタルサイン」</a:t>
            </a:r>
            <a:br>
              <a:rPr lang="ja-JP" altLang="en-US" b="0"/>
            </a:br>
            <a:r>
              <a:rPr lang="en-US" altLang="ja-JP" b="0" i="0" dirty="0">
                <a:solidFill>
                  <a:srgbClr val="333333"/>
                </a:solidFill>
                <a:effectLst/>
                <a:latin typeface="Noto Sans Japanese"/>
              </a:rPr>
              <a:t>• </a:t>
            </a:r>
            <a:r>
              <a:rPr lang="en" altLang="ja-JP" b="0" i="0" dirty="0">
                <a:solidFill>
                  <a:srgbClr val="333333"/>
                </a:solidFill>
                <a:effectLst/>
                <a:latin typeface="Noto Sans Japanese"/>
              </a:rPr>
              <a:t>HEENT </a:t>
            </a:r>
            <a:r>
              <a:rPr lang="ja-JP" altLang="en" b="0" i="0">
                <a:solidFill>
                  <a:srgbClr val="333333"/>
                </a:solidFill>
                <a:effectLst/>
                <a:latin typeface="Noto Sans Japanese"/>
              </a:rPr>
              <a:t>「</a:t>
            </a:r>
            <a:r>
              <a:rPr lang="ja-JP" altLang="en-US" b="0" i="0">
                <a:solidFill>
                  <a:srgbClr val="333333"/>
                </a:solidFill>
                <a:effectLst/>
                <a:latin typeface="Noto Sans Japanese"/>
              </a:rPr>
              <a:t>頭頸部 </a:t>
            </a:r>
            <a:r>
              <a:rPr lang="en-US" altLang="ja-JP" b="0" i="0" dirty="0">
                <a:solidFill>
                  <a:srgbClr val="333333"/>
                </a:solidFill>
                <a:effectLst/>
                <a:latin typeface="Noto Sans Japanese"/>
              </a:rPr>
              <a:t>(</a:t>
            </a:r>
            <a:r>
              <a:rPr lang="en" altLang="ja-JP" b="0" i="0" dirty="0">
                <a:solidFill>
                  <a:srgbClr val="333333"/>
                </a:solidFill>
                <a:effectLst/>
                <a:latin typeface="Noto Sans Japanese"/>
              </a:rPr>
              <a:t>head, eyes, ears, nose and throat </a:t>
            </a:r>
            <a:r>
              <a:rPr lang="ja-JP" altLang="en-US" b="0" i="0">
                <a:solidFill>
                  <a:srgbClr val="333333"/>
                </a:solidFill>
                <a:effectLst/>
                <a:latin typeface="Noto Sans Japanese"/>
              </a:rPr>
              <a:t>の略。「エイチ・イー・イー・エヌ・ティー」と発音</a:t>
            </a:r>
            <a:r>
              <a:rPr lang="en-US" altLang="ja-JP" b="0" i="0" dirty="0">
                <a:solidFill>
                  <a:srgbClr val="333333"/>
                </a:solidFill>
                <a:effectLst/>
                <a:latin typeface="Noto Sans Japanese"/>
              </a:rPr>
              <a:t>)</a:t>
            </a:r>
            <a:r>
              <a:rPr lang="ja-JP" altLang="en-US" b="0" i="0">
                <a:solidFill>
                  <a:srgbClr val="333333"/>
                </a:solidFill>
                <a:effectLst/>
                <a:latin typeface="Noto Sans Japanese"/>
              </a:rPr>
              <a:t>」</a:t>
            </a:r>
            <a:br>
              <a:rPr lang="ja-JP" altLang="en-US" b="0"/>
            </a:br>
            <a:r>
              <a:rPr lang="en-US" altLang="ja-JP" b="0" i="0" dirty="0">
                <a:solidFill>
                  <a:srgbClr val="333333"/>
                </a:solidFill>
                <a:effectLst/>
                <a:latin typeface="Noto Sans Japanese"/>
              </a:rPr>
              <a:t>• </a:t>
            </a:r>
            <a:r>
              <a:rPr lang="en" altLang="ja-JP" b="0" i="0" dirty="0">
                <a:solidFill>
                  <a:srgbClr val="333333"/>
                </a:solidFill>
                <a:effectLst/>
                <a:latin typeface="Noto Sans Japanese"/>
              </a:rPr>
              <a:t>Neck </a:t>
            </a:r>
            <a:r>
              <a:rPr lang="ja-JP" altLang="en" b="0" i="0">
                <a:solidFill>
                  <a:srgbClr val="333333"/>
                </a:solidFill>
                <a:effectLst/>
                <a:latin typeface="Noto Sans Japanese"/>
              </a:rPr>
              <a:t>「</a:t>
            </a:r>
            <a:r>
              <a:rPr lang="ja-JP" altLang="en-US" b="0" i="0">
                <a:solidFill>
                  <a:srgbClr val="333333"/>
                </a:solidFill>
                <a:effectLst/>
                <a:latin typeface="Noto Sans Japanese"/>
              </a:rPr>
              <a:t>頚部」</a:t>
            </a:r>
            <a:br>
              <a:rPr lang="ja-JP" altLang="en-US" b="0"/>
            </a:br>
            <a:r>
              <a:rPr lang="en-US" altLang="ja-JP" b="0" i="0" dirty="0">
                <a:solidFill>
                  <a:srgbClr val="333333"/>
                </a:solidFill>
                <a:effectLst/>
                <a:latin typeface="Noto Sans Japanese"/>
              </a:rPr>
              <a:t>• </a:t>
            </a:r>
            <a:r>
              <a:rPr lang="en" altLang="ja-JP" b="0" i="0" dirty="0">
                <a:solidFill>
                  <a:srgbClr val="333333"/>
                </a:solidFill>
                <a:effectLst/>
                <a:latin typeface="Noto Sans Japanese"/>
              </a:rPr>
              <a:t>Cardiovascular Exam (CV) </a:t>
            </a:r>
            <a:r>
              <a:rPr lang="ja-JP" altLang="en" b="0" i="0">
                <a:solidFill>
                  <a:srgbClr val="333333"/>
                </a:solidFill>
                <a:effectLst/>
                <a:latin typeface="Noto Sans Japanese"/>
              </a:rPr>
              <a:t>「</a:t>
            </a:r>
            <a:r>
              <a:rPr lang="ja-JP" altLang="en-US" b="0" i="0">
                <a:solidFill>
                  <a:srgbClr val="333333"/>
                </a:solidFill>
                <a:effectLst/>
                <a:latin typeface="Noto Sans Japanese"/>
              </a:rPr>
              <a:t>心血管」</a:t>
            </a:r>
            <a:br>
              <a:rPr lang="ja-JP" altLang="en-US" b="0"/>
            </a:br>
            <a:r>
              <a:rPr lang="en-US" altLang="ja-JP" b="0" i="0" dirty="0">
                <a:solidFill>
                  <a:srgbClr val="333333"/>
                </a:solidFill>
                <a:effectLst/>
                <a:latin typeface="Noto Sans Japanese"/>
              </a:rPr>
              <a:t>• </a:t>
            </a:r>
            <a:r>
              <a:rPr lang="en" altLang="ja-JP" b="0" i="0" dirty="0">
                <a:solidFill>
                  <a:srgbClr val="333333"/>
                </a:solidFill>
                <a:effectLst/>
                <a:latin typeface="Noto Sans Japanese"/>
              </a:rPr>
              <a:t>Pulmonary Exam (Chest) (Respiratory)</a:t>
            </a:r>
            <a:r>
              <a:rPr lang="ja-JP" altLang="en" b="0" i="0">
                <a:solidFill>
                  <a:srgbClr val="333333"/>
                </a:solidFill>
                <a:effectLst/>
                <a:latin typeface="Noto Sans Japanese"/>
              </a:rPr>
              <a:t>「</a:t>
            </a:r>
            <a:r>
              <a:rPr lang="ja-JP" altLang="en-US" b="0" i="0">
                <a:solidFill>
                  <a:srgbClr val="333333"/>
                </a:solidFill>
                <a:effectLst/>
                <a:latin typeface="Noto Sans Japanese"/>
              </a:rPr>
              <a:t>呼吸器（胸部）」</a:t>
            </a:r>
            <a:br>
              <a:rPr lang="ja-JP" altLang="en-US" b="0"/>
            </a:br>
            <a:r>
              <a:rPr lang="en-US" altLang="ja-JP" b="0" i="0" dirty="0">
                <a:solidFill>
                  <a:srgbClr val="333333"/>
                </a:solidFill>
                <a:effectLst/>
                <a:latin typeface="Noto Sans Japanese"/>
              </a:rPr>
              <a:t>• </a:t>
            </a:r>
            <a:r>
              <a:rPr lang="en" altLang="ja-JP" b="0" i="0" dirty="0">
                <a:solidFill>
                  <a:srgbClr val="333333"/>
                </a:solidFill>
                <a:effectLst/>
                <a:latin typeface="Noto Sans Japanese"/>
              </a:rPr>
              <a:t>Abdominal Exam (Abdomen) </a:t>
            </a:r>
            <a:r>
              <a:rPr lang="ja-JP" altLang="en" b="0" i="0">
                <a:solidFill>
                  <a:srgbClr val="333333"/>
                </a:solidFill>
                <a:effectLst/>
                <a:latin typeface="Noto Sans Japanese"/>
              </a:rPr>
              <a:t>「</a:t>
            </a:r>
            <a:r>
              <a:rPr lang="ja-JP" altLang="en-US" b="0" i="0">
                <a:solidFill>
                  <a:srgbClr val="333333"/>
                </a:solidFill>
                <a:effectLst/>
                <a:latin typeface="Noto Sans Japanese"/>
              </a:rPr>
              <a:t>腹部」</a:t>
            </a:r>
            <a:br>
              <a:rPr lang="ja-JP" altLang="en-US" b="0"/>
            </a:br>
            <a:r>
              <a:rPr lang="en-US" altLang="ja-JP" b="0" i="0" dirty="0">
                <a:solidFill>
                  <a:srgbClr val="333333"/>
                </a:solidFill>
                <a:effectLst/>
                <a:latin typeface="Noto Sans Japanese"/>
              </a:rPr>
              <a:t>• </a:t>
            </a:r>
            <a:r>
              <a:rPr lang="en" altLang="ja-JP" b="0" i="0" dirty="0">
                <a:solidFill>
                  <a:srgbClr val="333333"/>
                </a:solidFill>
                <a:effectLst/>
                <a:latin typeface="Noto Sans Japanese"/>
              </a:rPr>
              <a:t>Neurological Exam (Neuro) </a:t>
            </a:r>
            <a:r>
              <a:rPr lang="ja-JP" altLang="en" b="0" i="0">
                <a:solidFill>
                  <a:srgbClr val="333333"/>
                </a:solidFill>
                <a:effectLst/>
                <a:latin typeface="Noto Sans Japanese"/>
              </a:rPr>
              <a:t>「</a:t>
            </a:r>
            <a:r>
              <a:rPr lang="ja-JP" altLang="en-US" b="0" i="0">
                <a:solidFill>
                  <a:srgbClr val="333333"/>
                </a:solidFill>
                <a:effectLst/>
                <a:latin typeface="Noto Sans Japanese"/>
              </a:rPr>
              <a:t>神経」</a:t>
            </a:r>
            <a:br>
              <a:rPr lang="ja-JP" altLang="en-US" b="0"/>
            </a:br>
            <a:r>
              <a:rPr lang="en-US" altLang="ja-JP" b="0" i="0" dirty="0">
                <a:solidFill>
                  <a:srgbClr val="333333"/>
                </a:solidFill>
                <a:effectLst/>
                <a:latin typeface="Noto Sans Japanese"/>
              </a:rPr>
              <a:t>• </a:t>
            </a:r>
            <a:r>
              <a:rPr lang="en" altLang="ja-JP" b="0" i="0" dirty="0">
                <a:solidFill>
                  <a:srgbClr val="333333"/>
                </a:solidFill>
                <a:effectLst/>
                <a:latin typeface="Noto Sans Japanese"/>
              </a:rPr>
              <a:t>Extremities </a:t>
            </a:r>
            <a:r>
              <a:rPr lang="ja-JP" altLang="en" b="0" i="0">
                <a:solidFill>
                  <a:srgbClr val="333333"/>
                </a:solidFill>
                <a:effectLst/>
                <a:latin typeface="Noto Sans Japanese"/>
              </a:rPr>
              <a:t>「</a:t>
            </a:r>
            <a:r>
              <a:rPr lang="ja-JP" altLang="en-US" b="0" i="0">
                <a:solidFill>
                  <a:srgbClr val="333333"/>
                </a:solidFill>
                <a:effectLst/>
                <a:latin typeface="Noto Sans Japanese"/>
              </a:rPr>
              <a:t>四肢」</a:t>
            </a:r>
            <a:br>
              <a:rPr lang="ja-JP" altLang="en-US" b="0"/>
            </a:br>
            <a:r>
              <a:rPr lang="en-US" altLang="ja-JP" b="0" i="0" dirty="0">
                <a:solidFill>
                  <a:srgbClr val="333333"/>
                </a:solidFill>
                <a:effectLst/>
                <a:latin typeface="Noto Sans Japanese"/>
              </a:rPr>
              <a:t>• </a:t>
            </a:r>
            <a:r>
              <a:rPr lang="en" altLang="ja-JP" b="0" i="0" dirty="0">
                <a:solidFill>
                  <a:srgbClr val="333333"/>
                </a:solidFill>
                <a:effectLst/>
                <a:latin typeface="Noto Sans Japanese"/>
              </a:rPr>
              <a:t>Skin </a:t>
            </a:r>
            <a:r>
              <a:rPr lang="ja-JP" altLang="en" b="0" i="0">
                <a:solidFill>
                  <a:srgbClr val="333333"/>
                </a:solidFill>
                <a:effectLst/>
                <a:latin typeface="Noto Sans Japanese"/>
              </a:rPr>
              <a:t>「</a:t>
            </a:r>
            <a:r>
              <a:rPr lang="ja-JP" altLang="en-US" b="0" i="0">
                <a:solidFill>
                  <a:srgbClr val="333333"/>
                </a:solidFill>
                <a:effectLst/>
                <a:latin typeface="Noto Sans Japanese"/>
              </a:rPr>
              <a:t>皮膚」</a:t>
            </a:r>
            <a:endParaRPr lang="en-US" altLang="ja-JP" b="0" i="0" dirty="0">
              <a:solidFill>
                <a:srgbClr val="333333"/>
              </a:solidFill>
              <a:effectLst/>
              <a:latin typeface="Noto Sans Japanese"/>
            </a:endParaRPr>
          </a:p>
        </p:txBody>
      </p:sp>
      <p:sp>
        <p:nvSpPr>
          <p:cNvPr id="4" name="スライド番号プレースホルダー 3"/>
          <p:cNvSpPr>
            <a:spLocks noGrp="1"/>
          </p:cNvSpPr>
          <p:nvPr>
            <p:ph type="sldNum" sz="quarter" idx="5"/>
          </p:nvPr>
        </p:nvSpPr>
        <p:spPr/>
        <p:txBody>
          <a:bodyPr/>
          <a:lstStyle/>
          <a:p>
            <a:fld id="{4416417A-2BB1-DE4D-AE9B-2D350565D3A3}" type="slidenum">
              <a:rPr kumimoji="1" lang="ja-JP" altLang="en-US" smtClean="0"/>
              <a:t>6</a:t>
            </a:fld>
            <a:endParaRPr kumimoji="1" lang="ja-JP" altLang="en-US"/>
          </a:p>
        </p:txBody>
      </p:sp>
    </p:spTree>
    <p:extLst>
      <p:ext uri="{BB962C8B-B14F-4D97-AF65-F5344CB8AC3E}">
        <p14:creationId xmlns:p14="http://schemas.microsoft.com/office/powerpoint/2010/main" val="238638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Now, I’d like to ask you three questions. First, what is the </a:t>
            </a:r>
            <a:r>
              <a:rPr kumimoji="1" lang="en-US" altLang="ja-JP" sz="1200" dirty="0"/>
              <a:t>cutaneous </a:t>
            </a:r>
            <a:r>
              <a:rPr kumimoji="1" lang="en-US" altLang="ja-JP" dirty="0"/>
              <a:t>diagnosis?</a:t>
            </a:r>
          </a:p>
          <a:p>
            <a:endParaRPr kumimoji="1" lang="en-US" altLang="ja-JP" dirty="0"/>
          </a:p>
          <a:p>
            <a:r>
              <a:rPr kumimoji="1" lang="en-US" altLang="ja-JP" dirty="0">
                <a:ea typeface="游ゴシック"/>
              </a:rPr>
              <a:t>Please discuss the answer </a:t>
            </a:r>
            <a:r>
              <a:rPr lang="en-US" altLang="ja-JP" dirty="0">
                <a:ea typeface="游ゴシック"/>
              </a:rPr>
              <a:t>to </a:t>
            </a:r>
            <a:r>
              <a:rPr kumimoji="1" lang="en-US" altLang="ja-JP" dirty="0">
                <a:ea typeface="游ゴシック"/>
              </a:rPr>
              <a:t>this question with your colleagues for one minute.</a:t>
            </a:r>
            <a:endParaRPr lang="en-US" altLang="ja-JP" dirty="0">
              <a:ea typeface="游ゴシック"/>
            </a:endParaRPr>
          </a:p>
          <a:p>
            <a:endParaRPr kumimoji="1" lang="en-US" altLang="ja-JP" dirty="0"/>
          </a:p>
          <a:p>
            <a:r>
              <a:rPr kumimoji="1" lang="en-US" altLang="ja-JP" dirty="0"/>
              <a:t>&lt;One minute later&gt;</a:t>
            </a:r>
          </a:p>
          <a:p>
            <a:endParaRPr lang="en" altLang="ja-JP" b="0" i="0" dirty="0">
              <a:effectLst/>
              <a:latin typeface="Noto Sans JP"/>
            </a:endParaRPr>
          </a:p>
          <a:p>
            <a:r>
              <a:rPr lang="en" altLang="ja-JP" b="0" i="0" dirty="0">
                <a:effectLst/>
                <a:latin typeface="Noto Sans JP"/>
              </a:rPr>
              <a:t>Does anyone have an answer to this question?</a:t>
            </a:r>
            <a:endParaRPr kumimoji="1" lang="en-US" altLang="ja-JP" b="0" dirty="0"/>
          </a:p>
          <a:p>
            <a:endParaRPr kumimoji="1" lang="en-US" altLang="ja-JP" dirty="0"/>
          </a:p>
          <a:p>
            <a:endParaRPr kumimoji="1" lang="en-US" altLang="ja-JP" dirty="0"/>
          </a:p>
          <a:p>
            <a:r>
              <a:rPr kumimoji="1" lang="ja-JP" altLang="en-US"/>
              <a:t>＜プレゼンポイント</a:t>
            </a:r>
            <a:r>
              <a:rPr kumimoji="1" lang="en-US" altLang="ja-JP" dirty="0"/>
              <a:t>⑤</a:t>
            </a:r>
            <a:r>
              <a:rPr kumimoji="1" lang="ja-JP" altLang="en-US"/>
              <a:t>＞</a:t>
            </a:r>
            <a:endParaRPr kumimoji="1" lang="en-US" altLang="ja-JP" dirty="0"/>
          </a:p>
          <a:p>
            <a:r>
              <a:rPr kumimoji="1" lang="ja-JP" altLang="en-US"/>
              <a:t>スピーカーとしてディスカッション時間をもうける、あるいは４択問題にして答えてもらう。</a:t>
            </a:r>
            <a:endParaRPr kumimoji="1" lang="en-US" altLang="ja-JP" dirty="0"/>
          </a:p>
        </p:txBody>
      </p:sp>
      <p:sp>
        <p:nvSpPr>
          <p:cNvPr id="4" name="スライド番号プレースホルダー 3"/>
          <p:cNvSpPr>
            <a:spLocks noGrp="1"/>
          </p:cNvSpPr>
          <p:nvPr>
            <p:ph type="sldNum" sz="quarter" idx="5"/>
          </p:nvPr>
        </p:nvSpPr>
        <p:spPr/>
        <p:txBody>
          <a:bodyPr/>
          <a:lstStyle/>
          <a:p>
            <a:fld id="{4416417A-2BB1-DE4D-AE9B-2D350565D3A3}" type="slidenum">
              <a:rPr kumimoji="1" lang="ja-JP" altLang="en-US" smtClean="0"/>
              <a:t>7</a:t>
            </a:fld>
            <a:endParaRPr kumimoji="1" lang="ja-JP" altLang="en-US"/>
          </a:p>
        </p:txBody>
      </p:sp>
    </p:spTree>
    <p:extLst>
      <p:ext uri="{BB962C8B-B14F-4D97-AF65-F5344CB8AC3E}">
        <p14:creationId xmlns:p14="http://schemas.microsoft.com/office/powerpoint/2010/main" val="2152302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I’d like to show you the answer to this question. The most likely diagnosis is dermatomyositis.</a:t>
            </a:r>
          </a:p>
          <a:p>
            <a:r>
              <a:rPr lang="en-US" altLang="ja-JP" b="0" i="0" dirty="0">
                <a:solidFill>
                  <a:srgbClr val="000000"/>
                </a:solidFill>
                <a:effectLst/>
                <a:latin typeface="游ゴシック" panose="020B0400000000000000" pitchFamily="34" charset="-128"/>
              </a:rPr>
              <a:t>I’ll explain the detailed diagnosis later.</a:t>
            </a:r>
          </a:p>
        </p:txBody>
      </p:sp>
      <p:sp>
        <p:nvSpPr>
          <p:cNvPr id="4" name="スライド番号プレースホルダー 3"/>
          <p:cNvSpPr>
            <a:spLocks noGrp="1"/>
          </p:cNvSpPr>
          <p:nvPr>
            <p:ph type="sldNum" sz="quarter" idx="5"/>
          </p:nvPr>
        </p:nvSpPr>
        <p:spPr/>
        <p:txBody>
          <a:bodyPr/>
          <a:lstStyle/>
          <a:p>
            <a:fld id="{4416417A-2BB1-DE4D-AE9B-2D350565D3A3}" type="slidenum">
              <a:rPr kumimoji="1" lang="ja-JP" altLang="en-US" smtClean="0"/>
              <a:t>8</a:t>
            </a:fld>
            <a:endParaRPr kumimoji="1" lang="ja-JP" altLang="en-US"/>
          </a:p>
        </p:txBody>
      </p:sp>
    </p:spTree>
    <p:extLst>
      <p:ext uri="{BB962C8B-B14F-4D97-AF65-F5344CB8AC3E}">
        <p14:creationId xmlns:p14="http://schemas.microsoft.com/office/powerpoint/2010/main" val="3643955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Now, I’d like to ask you the next question. </a:t>
            </a:r>
            <a:r>
              <a:rPr kumimoji="1" lang="en-US" altLang="ja-JP" sz="1200" dirty="0"/>
              <a:t>What may be the underlying condition?</a:t>
            </a:r>
          </a:p>
          <a:p>
            <a:endParaRPr kumimoji="1" lang="en-US" altLang="ja-JP" dirty="0"/>
          </a:p>
          <a:p>
            <a:r>
              <a:rPr kumimoji="1" lang="en-US" altLang="ja-JP" dirty="0"/>
              <a:t>Please discuss the answer with your colleagues for one minute.</a:t>
            </a:r>
          </a:p>
          <a:p>
            <a:r>
              <a:rPr lang="en" altLang="ja-JP" b="0" i="0" dirty="0">
                <a:effectLst/>
                <a:latin typeface="Noto Sans JP"/>
              </a:rPr>
              <a:t>Does anyone have an answer to this question?</a:t>
            </a:r>
            <a:endParaRPr kumimoji="1" lang="en-US" altLang="ja-JP" b="0" dirty="0"/>
          </a:p>
          <a:p>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＜プレゼンポイント⑤＞</a:t>
            </a:r>
            <a:endParaRPr kumimoji="1" lang="en-US" altLang="ja-JP" dirty="0"/>
          </a:p>
          <a:p>
            <a:r>
              <a:rPr kumimoji="1" lang="ja-JP" altLang="en-US"/>
              <a:t>スピーカーとしてディスカッション時間をもうけるあるいは４択問題にして答えてもらう。</a:t>
            </a:r>
            <a:endParaRPr kumimoji="1" lang="en-US" altLang="ja-JP" dirty="0"/>
          </a:p>
        </p:txBody>
      </p:sp>
      <p:sp>
        <p:nvSpPr>
          <p:cNvPr id="4" name="スライド番号プレースホルダー 3"/>
          <p:cNvSpPr>
            <a:spLocks noGrp="1"/>
          </p:cNvSpPr>
          <p:nvPr>
            <p:ph type="sldNum" sz="quarter" idx="5"/>
          </p:nvPr>
        </p:nvSpPr>
        <p:spPr/>
        <p:txBody>
          <a:bodyPr/>
          <a:lstStyle/>
          <a:p>
            <a:fld id="{4416417A-2BB1-DE4D-AE9B-2D350565D3A3}" type="slidenum">
              <a:rPr kumimoji="1" lang="ja-JP" altLang="en-US" smtClean="0"/>
              <a:t>9</a:t>
            </a:fld>
            <a:endParaRPr kumimoji="1" lang="ja-JP" altLang="en-US"/>
          </a:p>
        </p:txBody>
      </p:sp>
    </p:spTree>
    <p:extLst>
      <p:ext uri="{BB962C8B-B14F-4D97-AF65-F5344CB8AC3E}">
        <p14:creationId xmlns:p14="http://schemas.microsoft.com/office/powerpoint/2010/main" val="1512864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ja-JP" altLang="en-US"/>
              <a:t>マスター タイトルの書式設定</a:t>
            </a:r>
            <a:endParaRPr lang="en-US"/>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7" name="Date Placeholder 6"/>
          <p:cNvSpPr>
            <a:spLocks noGrp="1"/>
          </p:cNvSpPr>
          <p:nvPr>
            <p:ph type="dt" sz="half" idx="10"/>
          </p:nvPr>
        </p:nvSpPr>
        <p:spPr/>
        <p:txBody>
          <a:bodyPr/>
          <a:lstStyle/>
          <a:p>
            <a:fld id="{BBE1D747-CABA-9646-9D05-CF99D2E14C63}" type="datetimeFigureOut">
              <a:rPr kumimoji="1" lang="ja-JP" altLang="en-US" smtClean="0"/>
              <a:t>2023/3/10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0B2184-BB1B-1C49-8513-F8A6DDCDBA6A}" type="slidenum">
              <a:rPr kumimoji="1" lang="ja-JP" altLang="en-US" smtClean="0"/>
              <a:t>‹#›</a:t>
            </a:fld>
            <a:endParaRPr kumimoji="1" lang="ja-JP" altLang="en-US"/>
          </a:p>
        </p:txBody>
      </p:sp>
    </p:spTree>
    <p:extLst>
      <p:ext uri="{BB962C8B-B14F-4D97-AF65-F5344CB8AC3E}">
        <p14:creationId xmlns:p14="http://schemas.microsoft.com/office/powerpoint/2010/main" val="30493692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BE1D747-CABA-9646-9D05-CF99D2E14C63}" type="datetimeFigureOut">
              <a:rPr kumimoji="1" lang="ja-JP" altLang="en-US" smtClean="0"/>
              <a:t>2023/3/10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0B2184-BB1B-1C49-8513-F8A6DDCDBA6A}" type="slidenum">
              <a:rPr kumimoji="1" lang="ja-JP" altLang="en-US" smtClean="0"/>
              <a:t>‹#›</a:t>
            </a:fld>
            <a:endParaRPr kumimoji="1" lang="ja-JP" altLang="en-US"/>
          </a:p>
        </p:txBody>
      </p:sp>
    </p:spTree>
    <p:extLst>
      <p:ext uri="{BB962C8B-B14F-4D97-AF65-F5344CB8AC3E}">
        <p14:creationId xmlns:p14="http://schemas.microsoft.com/office/powerpoint/2010/main" val="302860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BE1D747-CABA-9646-9D05-CF99D2E14C63}" type="datetimeFigureOut">
              <a:rPr kumimoji="1" lang="ja-JP" altLang="en-US" smtClean="0"/>
              <a:t>2023/3/10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0B2184-BB1B-1C49-8513-F8A6DDCDBA6A}" type="slidenum">
              <a:rPr kumimoji="1" lang="ja-JP" altLang="en-US" smtClean="0"/>
              <a:t>‹#›</a:t>
            </a:fld>
            <a:endParaRPr kumimoji="1" lang="ja-JP" altLang="en-US"/>
          </a:p>
        </p:txBody>
      </p:sp>
    </p:spTree>
    <p:extLst>
      <p:ext uri="{BB962C8B-B14F-4D97-AF65-F5344CB8AC3E}">
        <p14:creationId xmlns:p14="http://schemas.microsoft.com/office/powerpoint/2010/main" val="3931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BE1D747-CABA-9646-9D05-CF99D2E14C63}" type="datetimeFigureOut">
              <a:rPr kumimoji="1" lang="ja-JP" altLang="en-US" smtClean="0"/>
              <a:t>2023/3/10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0B2184-BB1B-1C49-8513-F8A6DDCDBA6A}" type="slidenum">
              <a:rPr kumimoji="1" lang="ja-JP" altLang="en-US" smtClean="0"/>
              <a:t>‹#›</a:t>
            </a:fld>
            <a:endParaRPr kumimoji="1" lang="ja-JP" altLang="en-US"/>
          </a:p>
        </p:txBody>
      </p:sp>
    </p:spTree>
    <p:extLst>
      <p:ext uri="{BB962C8B-B14F-4D97-AF65-F5344CB8AC3E}">
        <p14:creationId xmlns:p14="http://schemas.microsoft.com/office/powerpoint/2010/main" val="64570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BBE1D747-CABA-9646-9D05-CF99D2E14C63}" type="datetimeFigureOut">
              <a:rPr kumimoji="1" lang="ja-JP" altLang="en-US" smtClean="0"/>
              <a:t>2023/3/10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0B2184-BB1B-1C49-8513-F8A6DDCDBA6A}" type="slidenum">
              <a:rPr kumimoji="1" lang="ja-JP" altLang="en-US" smtClean="0"/>
              <a:t>‹#›</a:t>
            </a:fld>
            <a:endParaRPr kumimoji="1" lang="ja-JP" altLang="en-US"/>
          </a:p>
        </p:txBody>
      </p:sp>
    </p:spTree>
    <p:extLst>
      <p:ext uri="{BB962C8B-B14F-4D97-AF65-F5344CB8AC3E}">
        <p14:creationId xmlns:p14="http://schemas.microsoft.com/office/powerpoint/2010/main" val="27368226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581912" y="2638044"/>
            <a:ext cx="4271771" cy="31019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338315" y="2638044"/>
            <a:ext cx="4270247" cy="31019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8" name="Date Placeholder 7"/>
          <p:cNvSpPr>
            <a:spLocks noGrp="1"/>
          </p:cNvSpPr>
          <p:nvPr>
            <p:ph type="dt" sz="half" idx="10"/>
          </p:nvPr>
        </p:nvSpPr>
        <p:spPr/>
        <p:txBody>
          <a:bodyPr/>
          <a:lstStyle/>
          <a:p>
            <a:fld id="{BBE1D747-CABA-9646-9D05-CF99D2E14C63}" type="datetimeFigureOut">
              <a:rPr kumimoji="1" lang="ja-JP" altLang="en-US" smtClean="0"/>
              <a:t>2023/3/10</a:t>
            </a:fld>
            <a:endParaRPr kumimoji="1" lang="ja-JP" altLang="en-US"/>
          </a:p>
        </p:txBody>
      </p:sp>
      <p:sp>
        <p:nvSpPr>
          <p:cNvPr id="9" name="Footer Placeholder 8"/>
          <p:cNvSpPr>
            <a:spLocks noGrp="1"/>
          </p:cNvSpPr>
          <p:nvPr>
            <p:ph type="ftr" sz="quarter" idx="11"/>
          </p:nvPr>
        </p:nvSpPr>
        <p:spPr/>
        <p:txBody>
          <a:bodyPr/>
          <a:lstStyle/>
          <a:p>
            <a:endParaRPr kumimoji="1" lang="ja-JP" altLang="en-US"/>
          </a:p>
        </p:txBody>
      </p:sp>
      <p:sp>
        <p:nvSpPr>
          <p:cNvPr id="10" name="Slide Number Placeholder 9"/>
          <p:cNvSpPr>
            <a:spLocks noGrp="1"/>
          </p:cNvSpPr>
          <p:nvPr>
            <p:ph type="sldNum" sz="quarter" idx="12"/>
          </p:nvPr>
        </p:nvSpPr>
        <p:spPr/>
        <p:txBody>
          <a:bodyPr/>
          <a:lstStyle/>
          <a:p>
            <a:fld id="{6C0B2184-BB1B-1C49-8513-F8A6DDCDBA6A}" type="slidenum">
              <a:rPr kumimoji="1" lang="ja-JP" altLang="en-US" smtClean="0"/>
              <a:t>‹#›</a:t>
            </a:fld>
            <a:endParaRPr kumimoji="1" lang="ja-JP" altLang="en-US"/>
          </a:p>
        </p:txBody>
      </p:sp>
    </p:spTree>
    <p:extLst>
      <p:ext uri="{BB962C8B-B14F-4D97-AF65-F5344CB8AC3E}">
        <p14:creationId xmlns:p14="http://schemas.microsoft.com/office/powerpoint/2010/main" val="55417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583436" y="3143250"/>
            <a:ext cx="4270248" cy="25967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BBE1D747-CABA-9646-9D05-CF99D2E14C63}" type="datetimeFigureOut">
              <a:rPr kumimoji="1" lang="ja-JP" altLang="en-US" smtClean="0"/>
              <a:t>2023/3/10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0B2184-BB1B-1C49-8513-F8A6DDCDBA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92953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BBE1D747-CABA-9646-9D05-CF99D2E14C63}" type="datetimeFigureOut">
              <a:rPr kumimoji="1" lang="ja-JP" altLang="en-US" smtClean="0"/>
              <a:t>2023/3/10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0B2184-BB1B-1C49-8513-F8A6DDCDBA6A}" type="slidenum">
              <a:rPr kumimoji="1" lang="ja-JP" altLang="en-US" smtClean="0"/>
              <a:t>‹#›</a:t>
            </a:fld>
            <a:endParaRPr kumimoji="1" lang="ja-JP" altLang="en-US"/>
          </a:p>
        </p:txBody>
      </p:sp>
    </p:spTree>
    <p:extLst>
      <p:ext uri="{BB962C8B-B14F-4D97-AF65-F5344CB8AC3E}">
        <p14:creationId xmlns:p14="http://schemas.microsoft.com/office/powerpoint/2010/main" val="213509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1D747-CABA-9646-9D05-CF99D2E14C63}" type="datetimeFigureOut">
              <a:rPr kumimoji="1" lang="ja-JP" altLang="en-US" smtClean="0"/>
              <a:t>2023/3/10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0B2184-BB1B-1C49-8513-F8A6DDCDBA6A}" type="slidenum">
              <a:rPr kumimoji="1" lang="ja-JP" altLang="en-US" smtClean="0"/>
              <a:t>‹#›</a:t>
            </a:fld>
            <a:endParaRPr kumimoji="1" lang="ja-JP" altLang="en-US"/>
          </a:p>
        </p:txBody>
      </p:sp>
    </p:spTree>
    <p:extLst>
      <p:ext uri="{BB962C8B-B14F-4D97-AF65-F5344CB8AC3E}">
        <p14:creationId xmlns:p14="http://schemas.microsoft.com/office/powerpoint/2010/main" val="306129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ja-JP" altLang="en-US"/>
              <a:t>マスター タイトルの書式設定</a:t>
            </a:r>
            <a:endParaRPr lang="en-US"/>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9" name="Date Placeholder 8"/>
          <p:cNvSpPr>
            <a:spLocks noGrp="1"/>
          </p:cNvSpPr>
          <p:nvPr>
            <p:ph type="dt" sz="half" idx="10"/>
          </p:nvPr>
        </p:nvSpPr>
        <p:spPr/>
        <p:txBody>
          <a:bodyPr/>
          <a:lstStyle/>
          <a:p>
            <a:fld id="{BBE1D747-CABA-9646-9D05-CF99D2E14C63}" type="datetimeFigureOut">
              <a:rPr kumimoji="1" lang="ja-JP" altLang="en-US" smtClean="0"/>
              <a:t>2023/3/10</a:t>
            </a:fld>
            <a:endParaRPr kumimoji="1" lang="ja-JP" alt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kumimoji="1" lang="ja-JP" altLang="en-US"/>
          </a:p>
        </p:txBody>
      </p:sp>
      <p:sp>
        <p:nvSpPr>
          <p:cNvPr id="11" name="Slide Number Placeholder 10"/>
          <p:cNvSpPr>
            <a:spLocks noGrp="1"/>
          </p:cNvSpPr>
          <p:nvPr>
            <p:ph type="sldNum" sz="quarter" idx="12"/>
          </p:nvPr>
        </p:nvSpPr>
        <p:spPr/>
        <p:txBody>
          <a:bodyPr/>
          <a:lstStyle/>
          <a:p>
            <a:fld id="{6C0B2184-BB1B-1C49-8513-F8A6DDCDBA6A}" type="slidenum">
              <a:rPr kumimoji="1" lang="ja-JP" altLang="en-US" smtClean="0"/>
              <a:t>‹#›</a:t>
            </a:fld>
            <a:endParaRPr kumimoji="1" lang="ja-JP" altLang="en-US"/>
          </a:p>
        </p:txBody>
      </p:sp>
    </p:spTree>
    <p:extLst>
      <p:ext uri="{BB962C8B-B14F-4D97-AF65-F5344CB8AC3E}">
        <p14:creationId xmlns:p14="http://schemas.microsoft.com/office/powerpoint/2010/main" val="176791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BE1D747-CABA-9646-9D05-CF99D2E14C63}" type="datetimeFigureOut">
              <a:rPr kumimoji="1" lang="ja-JP" altLang="en-US" smtClean="0"/>
              <a:t>2023/3/10</a:t>
            </a:fld>
            <a:endParaRPr kumimoji="1" lang="ja-JP" alt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kumimoji="1" lang="ja-JP" altLang="en-US"/>
          </a:p>
        </p:txBody>
      </p:sp>
      <p:sp>
        <p:nvSpPr>
          <p:cNvPr id="10" name="Slide Number Placeholder 9"/>
          <p:cNvSpPr>
            <a:spLocks noGrp="1"/>
          </p:cNvSpPr>
          <p:nvPr>
            <p:ph type="sldNum" sz="quarter" idx="12"/>
          </p:nvPr>
        </p:nvSpPr>
        <p:spPr/>
        <p:txBody>
          <a:bodyPr/>
          <a:lstStyle/>
          <a:p>
            <a:fld id="{6C0B2184-BB1B-1C49-8513-F8A6DDCDBA6A}" type="slidenum">
              <a:rPr kumimoji="1" lang="ja-JP" altLang="en-US" smtClean="0"/>
              <a:t>‹#›</a:t>
            </a:fld>
            <a:endParaRPr kumimoji="1" lang="ja-JP" altLang="en-US"/>
          </a:p>
        </p:txBody>
      </p:sp>
    </p:spTree>
    <p:extLst>
      <p:ext uri="{BB962C8B-B14F-4D97-AF65-F5344CB8AC3E}">
        <p14:creationId xmlns:p14="http://schemas.microsoft.com/office/powerpoint/2010/main" val="401544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BE1D747-CABA-9646-9D05-CF99D2E14C63}" type="datetimeFigureOut">
              <a:rPr kumimoji="1" lang="ja-JP" altLang="en-US" smtClean="0"/>
              <a:t>2023/3/10</a:t>
            </a:fld>
            <a:endParaRPr kumimoji="1" lang="ja-JP" alt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kumimoji="1" lang="ja-JP" alt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C0B2184-BB1B-1C49-8513-F8A6DDCDBA6A}" type="slidenum">
              <a:rPr kumimoji="1" lang="ja-JP" altLang="en-US" smtClean="0"/>
              <a:t>‹#›</a:t>
            </a:fld>
            <a:endParaRPr kumimoji="1" lang="ja-JP" altLang="en-US"/>
          </a:p>
        </p:txBody>
      </p:sp>
    </p:spTree>
    <p:extLst>
      <p:ext uri="{BB962C8B-B14F-4D97-AF65-F5344CB8AC3E}">
        <p14:creationId xmlns:p14="http://schemas.microsoft.com/office/powerpoint/2010/main" val="16222042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kumimoji="1"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5BE697-FE71-2696-E368-2EC716FCEA85}"/>
              </a:ext>
            </a:extLst>
          </p:cNvPr>
          <p:cNvSpPr>
            <a:spLocks noGrp="1"/>
          </p:cNvSpPr>
          <p:nvPr>
            <p:ph type="ctrTitle"/>
          </p:nvPr>
        </p:nvSpPr>
        <p:spPr>
          <a:xfrm>
            <a:off x="1600200" y="1783080"/>
            <a:ext cx="8991600" cy="1645920"/>
          </a:xfrm>
        </p:spPr>
        <p:txBody>
          <a:bodyPr/>
          <a:lstStyle/>
          <a:p>
            <a:r>
              <a:rPr kumimoji="1" lang="en-US" altLang="ja-JP" b="1"/>
              <a:t>Case</a:t>
            </a:r>
            <a:r>
              <a:rPr kumimoji="1" lang="ja-JP" altLang="en-US" b="1"/>
              <a:t> </a:t>
            </a:r>
            <a:r>
              <a:rPr kumimoji="1" lang="en-US" altLang="ja-JP" b="1"/>
              <a:t>presentation</a:t>
            </a:r>
            <a:endParaRPr kumimoji="1" lang="ja-JP" altLang="en-US" b="1"/>
          </a:p>
        </p:txBody>
      </p:sp>
      <p:sp>
        <p:nvSpPr>
          <p:cNvPr id="3" name="字幕 2">
            <a:extLst>
              <a:ext uri="{FF2B5EF4-FFF2-40B4-BE49-F238E27FC236}">
                <a16:creationId xmlns:a16="http://schemas.microsoft.com/office/drawing/2014/main" id="{5AE1555E-978A-9472-750C-573F192D5421}"/>
              </a:ext>
            </a:extLst>
          </p:cNvPr>
          <p:cNvSpPr>
            <a:spLocks noGrp="1"/>
          </p:cNvSpPr>
          <p:nvPr>
            <p:ph type="subTitle" idx="1"/>
          </p:nvPr>
        </p:nvSpPr>
        <p:spPr>
          <a:xfrm>
            <a:off x="1788755" y="3913618"/>
            <a:ext cx="8614490" cy="1239894"/>
          </a:xfrm>
        </p:spPr>
        <p:txBody>
          <a:bodyPr>
            <a:normAutofit lnSpcReduction="10000"/>
          </a:bodyPr>
          <a:lstStyle/>
          <a:p>
            <a:r>
              <a:rPr lang="en-US" altLang="ja-JP" sz="4000" dirty="0">
                <a:solidFill>
                  <a:schemeClr val="bg1"/>
                </a:solidFill>
              </a:rPr>
              <a:t>Erythematous Rash and Muscle Weakness</a:t>
            </a:r>
            <a:endParaRPr kumimoji="1" lang="en-US" altLang="ja-JP" sz="2800" dirty="0">
              <a:solidFill>
                <a:schemeClr val="bg1"/>
              </a:solidFill>
            </a:endParaRPr>
          </a:p>
        </p:txBody>
      </p:sp>
      <p:sp>
        <p:nvSpPr>
          <p:cNvPr id="5" name="テキスト ボックス 4">
            <a:extLst>
              <a:ext uri="{FF2B5EF4-FFF2-40B4-BE49-F238E27FC236}">
                <a16:creationId xmlns:a16="http://schemas.microsoft.com/office/drawing/2014/main" id="{BE40E7C4-653E-A70C-EB2D-7752BFFE7875}"/>
              </a:ext>
            </a:extLst>
          </p:cNvPr>
          <p:cNvSpPr txBox="1"/>
          <p:nvPr/>
        </p:nvSpPr>
        <p:spPr>
          <a:xfrm>
            <a:off x="9079523" y="189618"/>
            <a:ext cx="3024554" cy="523220"/>
          </a:xfrm>
          <a:prstGeom prst="rect">
            <a:avLst/>
          </a:prstGeom>
          <a:noFill/>
        </p:spPr>
        <p:txBody>
          <a:bodyPr wrap="square">
            <a:spAutoFit/>
          </a:bodyPr>
          <a:lstStyle/>
          <a:p>
            <a:r>
              <a:rPr kumimoji="1" lang="en-US" altLang="ja-JP" sz="2800">
                <a:solidFill>
                  <a:schemeClr val="bg1"/>
                </a:solidFill>
              </a:rPr>
              <a:t>Month day, 20XX</a:t>
            </a:r>
          </a:p>
        </p:txBody>
      </p:sp>
      <p:sp>
        <p:nvSpPr>
          <p:cNvPr id="6" name="テキスト ボックス 5">
            <a:extLst>
              <a:ext uri="{FF2B5EF4-FFF2-40B4-BE49-F238E27FC236}">
                <a16:creationId xmlns:a16="http://schemas.microsoft.com/office/drawing/2014/main" id="{416E2E73-7109-16E2-5EC4-EE0434E0920B}"/>
              </a:ext>
            </a:extLst>
          </p:cNvPr>
          <p:cNvSpPr txBox="1"/>
          <p:nvPr/>
        </p:nvSpPr>
        <p:spPr>
          <a:xfrm>
            <a:off x="4044462" y="5638130"/>
            <a:ext cx="6096000" cy="584775"/>
          </a:xfrm>
          <a:prstGeom prst="rect">
            <a:avLst/>
          </a:prstGeom>
          <a:noFill/>
        </p:spPr>
        <p:txBody>
          <a:bodyPr wrap="square">
            <a:spAutoFit/>
          </a:bodyPr>
          <a:lstStyle/>
          <a:p>
            <a:r>
              <a:rPr kumimoji="1" lang="en-US" altLang="ja-JP" sz="3200">
                <a:solidFill>
                  <a:schemeClr val="bg1"/>
                </a:solidFill>
              </a:rPr>
              <a:t>M1910XX Taro </a:t>
            </a:r>
            <a:r>
              <a:rPr kumimoji="1" lang="en-US" altLang="ja-JP" sz="3200" err="1">
                <a:solidFill>
                  <a:schemeClr val="bg1"/>
                </a:solidFill>
              </a:rPr>
              <a:t>Shimadai</a:t>
            </a:r>
            <a:endParaRPr kumimoji="1" lang="en-US" altLang="ja-JP" sz="3200">
              <a:solidFill>
                <a:schemeClr val="bg1"/>
              </a:solidFill>
            </a:endParaRPr>
          </a:p>
        </p:txBody>
      </p:sp>
    </p:spTree>
    <p:extLst>
      <p:ext uri="{BB962C8B-B14F-4D97-AF65-F5344CB8AC3E}">
        <p14:creationId xmlns:p14="http://schemas.microsoft.com/office/powerpoint/2010/main" val="3575498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DAB82-1470-6549-7C1B-33AAEF0BF6CE}"/>
              </a:ext>
            </a:extLst>
          </p:cNvPr>
          <p:cNvSpPr>
            <a:spLocks noGrp="1"/>
          </p:cNvSpPr>
          <p:nvPr>
            <p:ph type="title"/>
          </p:nvPr>
        </p:nvSpPr>
        <p:spPr>
          <a:xfrm>
            <a:off x="2231136" y="511200"/>
            <a:ext cx="7729728" cy="720000"/>
          </a:xfrm>
        </p:spPr>
        <p:txBody>
          <a:bodyPr>
            <a:noAutofit/>
          </a:bodyPr>
          <a:lstStyle/>
          <a:p>
            <a:r>
              <a:rPr kumimoji="1" lang="en-US" altLang="ja-JP" sz="3200" b="1"/>
              <a:t>4. Q&amp;A</a:t>
            </a:r>
            <a:endParaRPr kumimoji="1" lang="ja-JP" altLang="en-US" sz="3200" b="1"/>
          </a:p>
        </p:txBody>
      </p:sp>
      <p:sp>
        <p:nvSpPr>
          <p:cNvPr id="3" name="コンテンツ プレースホルダー 2">
            <a:extLst>
              <a:ext uri="{FF2B5EF4-FFF2-40B4-BE49-F238E27FC236}">
                <a16:creationId xmlns:a16="http://schemas.microsoft.com/office/drawing/2014/main" id="{4A492320-D3C7-E0A5-D3C5-AFA9AB5A4478}"/>
              </a:ext>
            </a:extLst>
          </p:cNvPr>
          <p:cNvSpPr>
            <a:spLocks noGrp="1"/>
          </p:cNvSpPr>
          <p:nvPr>
            <p:ph idx="1"/>
          </p:nvPr>
        </p:nvSpPr>
        <p:spPr>
          <a:xfrm>
            <a:off x="1165860" y="2377440"/>
            <a:ext cx="10378440" cy="3101983"/>
          </a:xfrm>
        </p:spPr>
        <p:txBody>
          <a:bodyPr>
            <a:normAutofit/>
          </a:bodyPr>
          <a:lstStyle/>
          <a:p>
            <a:pPr marL="0" indent="0">
              <a:buNone/>
            </a:pPr>
            <a:r>
              <a:rPr kumimoji="1" lang="en-US" altLang="ja-JP" sz="3600" dirty="0"/>
              <a:t>Q2. What may be the underlying condition?</a:t>
            </a:r>
          </a:p>
          <a:p>
            <a:pPr marL="0" indent="0">
              <a:buNone/>
            </a:pPr>
            <a:endParaRPr lang="en-US" altLang="ja-JP" sz="3600" dirty="0"/>
          </a:p>
          <a:p>
            <a:pPr marL="0" indent="0">
              <a:buNone/>
            </a:pPr>
            <a:r>
              <a:rPr kumimoji="1" lang="en-US" altLang="ja-JP" sz="3600" dirty="0"/>
              <a:t>A2. Associated underlying malignancy</a:t>
            </a:r>
          </a:p>
        </p:txBody>
      </p:sp>
    </p:spTree>
    <p:extLst>
      <p:ext uri="{BB962C8B-B14F-4D97-AF65-F5344CB8AC3E}">
        <p14:creationId xmlns:p14="http://schemas.microsoft.com/office/powerpoint/2010/main" val="2828623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DAB82-1470-6549-7C1B-33AAEF0BF6CE}"/>
              </a:ext>
            </a:extLst>
          </p:cNvPr>
          <p:cNvSpPr>
            <a:spLocks noGrp="1"/>
          </p:cNvSpPr>
          <p:nvPr>
            <p:ph type="title"/>
          </p:nvPr>
        </p:nvSpPr>
        <p:spPr>
          <a:xfrm>
            <a:off x="2231136" y="511200"/>
            <a:ext cx="7729728" cy="720000"/>
          </a:xfrm>
        </p:spPr>
        <p:txBody>
          <a:bodyPr>
            <a:noAutofit/>
          </a:bodyPr>
          <a:lstStyle/>
          <a:p>
            <a:r>
              <a:rPr kumimoji="1" lang="en-US" altLang="ja-JP" sz="3200" b="1"/>
              <a:t>4. Q&amp;A</a:t>
            </a:r>
            <a:endParaRPr kumimoji="1" lang="ja-JP" altLang="en-US" sz="3200" b="1"/>
          </a:p>
        </p:txBody>
      </p:sp>
      <p:sp>
        <p:nvSpPr>
          <p:cNvPr id="3" name="コンテンツ プレースホルダー 2">
            <a:extLst>
              <a:ext uri="{FF2B5EF4-FFF2-40B4-BE49-F238E27FC236}">
                <a16:creationId xmlns:a16="http://schemas.microsoft.com/office/drawing/2014/main" id="{4A492320-D3C7-E0A5-D3C5-AFA9AB5A4478}"/>
              </a:ext>
            </a:extLst>
          </p:cNvPr>
          <p:cNvSpPr>
            <a:spLocks noGrp="1"/>
          </p:cNvSpPr>
          <p:nvPr>
            <p:ph idx="1"/>
          </p:nvPr>
        </p:nvSpPr>
        <p:spPr>
          <a:xfrm>
            <a:off x="1165860" y="2377440"/>
            <a:ext cx="10378440" cy="3101983"/>
          </a:xfrm>
        </p:spPr>
        <p:txBody>
          <a:bodyPr>
            <a:normAutofit/>
          </a:bodyPr>
          <a:lstStyle/>
          <a:p>
            <a:pPr marL="0" indent="0">
              <a:buNone/>
            </a:pPr>
            <a:r>
              <a:rPr kumimoji="1" lang="en-US" altLang="ja-JP" sz="3600" dirty="0"/>
              <a:t>Q3. How should this patient be managed?</a:t>
            </a:r>
          </a:p>
        </p:txBody>
      </p:sp>
    </p:spTree>
    <p:extLst>
      <p:ext uri="{BB962C8B-B14F-4D97-AF65-F5344CB8AC3E}">
        <p14:creationId xmlns:p14="http://schemas.microsoft.com/office/powerpoint/2010/main" val="679297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DAB82-1470-6549-7C1B-33AAEF0BF6CE}"/>
              </a:ext>
            </a:extLst>
          </p:cNvPr>
          <p:cNvSpPr>
            <a:spLocks noGrp="1"/>
          </p:cNvSpPr>
          <p:nvPr>
            <p:ph type="title"/>
          </p:nvPr>
        </p:nvSpPr>
        <p:spPr>
          <a:xfrm>
            <a:off x="2231136" y="511200"/>
            <a:ext cx="7729728" cy="720000"/>
          </a:xfrm>
        </p:spPr>
        <p:txBody>
          <a:bodyPr>
            <a:noAutofit/>
          </a:bodyPr>
          <a:lstStyle/>
          <a:p>
            <a:r>
              <a:rPr kumimoji="1" lang="en-US" altLang="ja-JP" sz="3200" b="1"/>
              <a:t>4. Q&amp;A</a:t>
            </a:r>
            <a:endParaRPr kumimoji="1" lang="ja-JP" altLang="en-US" sz="3200" b="1"/>
          </a:p>
        </p:txBody>
      </p:sp>
      <p:sp>
        <p:nvSpPr>
          <p:cNvPr id="3" name="コンテンツ プレースホルダー 2">
            <a:extLst>
              <a:ext uri="{FF2B5EF4-FFF2-40B4-BE49-F238E27FC236}">
                <a16:creationId xmlns:a16="http://schemas.microsoft.com/office/drawing/2014/main" id="{4A492320-D3C7-E0A5-D3C5-AFA9AB5A4478}"/>
              </a:ext>
            </a:extLst>
          </p:cNvPr>
          <p:cNvSpPr>
            <a:spLocks noGrp="1"/>
          </p:cNvSpPr>
          <p:nvPr>
            <p:ph idx="1"/>
          </p:nvPr>
        </p:nvSpPr>
        <p:spPr>
          <a:xfrm>
            <a:off x="1165860" y="2377439"/>
            <a:ext cx="10378440" cy="4729213"/>
          </a:xfrm>
        </p:spPr>
        <p:txBody>
          <a:bodyPr>
            <a:normAutofit/>
          </a:bodyPr>
          <a:lstStyle/>
          <a:p>
            <a:pPr marL="0" indent="0">
              <a:buNone/>
            </a:pPr>
            <a:r>
              <a:rPr kumimoji="1" lang="en-US" altLang="ja-JP" sz="3600" dirty="0"/>
              <a:t>Q3. How should this patient be managed? </a:t>
            </a:r>
          </a:p>
          <a:p>
            <a:r>
              <a:rPr kumimoji="1" lang="en-US" altLang="ja-JP" sz="3600" dirty="0"/>
              <a:t>A3-1. Examination</a:t>
            </a:r>
          </a:p>
          <a:p>
            <a:pPr lvl="1">
              <a:buFont typeface="Wingdings" pitchFamily="2" charset="2"/>
              <a:buChar char="Ø"/>
            </a:pPr>
            <a:r>
              <a:rPr kumimoji="1" lang="en-US" altLang="ja-JP" sz="3400" dirty="0"/>
              <a:t>Skin biopsy, raised muscle enzymes, ANA and MRI should be checked.</a:t>
            </a:r>
            <a:endParaRPr lang="en-US" altLang="ja-JP" sz="3400" dirty="0"/>
          </a:p>
          <a:p>
            <a:r>
              <a:rPr lang="en-US" altLang="ja-JP" sz="3600" dirty="0"/>
              <a:t>A3-2. Treatment</a:t>
            </a:r>
          </a:p>
          <a:p>
            <a:pPr lvl="1">
              <a:buFont typeface="Wingdings" pitchFamily="2" charset="2"/>
              <a:buChar char="Ø"/>
            </a:pPr>
            <a:r>
              <a:rPr lang="en-US" altLang="ja-JP" sz="3400" dirty="0"/>
              <a:t>Oral corticosteroids</a:t>
            </a:r>
          </a:p>
          <a:p>
            <a:pPr lvl="1">
              <a:buFont typeface="Wingdings" pitchFamily="2" charset="2"/>
              <a:buChar char="Ø"/>
            </a:pPr>
            <a:endParaRPr kumimoji="1" lang="en-US" altLang="ja-JP" sz="3400" dirty="0"/>
          </a:p>
        </p:txBody>
      </p:sp>
    </p:spTree>
    <p:extLst>
      <p:ext uri="{BB962C8B-B14F-4D97-AF65-F5344CB8AC3E}">
        <p14:creationId xmlns:p14="http://schemas.microsoft.com/office/powerpoint/2010/main" val="3249804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529F1D-20F9-AFF6-479F-DC537E1C2D4E}"/>
              </a:ext>
            </a:extLst>
          </p:cNvPr>
          <p:cNvSpPr>
            <a:spLocks noGrp="1"/>
          </p:cNvSpPr>
          <p:nvPr>
            <p:ph type="title"/>
          </p:nvPr>
        </p:nvSpPr>
        <p:spPr>
          <a:xfrm>
            <a:off x="2231136" y="511200"/>
            <a:ext cx="7729728" cy="720000"/>
          </a:xfrm>
        </p:spPr>
        <p:txBody>
          <a:bodyPr>
            <a:noAutofit/>
          </a:bodyPr>
          <a:lstStyle/>
          <a:p>
            <a:r>
              <a:rPr lang="en-US" altLang="ja-JP" sz="3200" b="1" dirty="0"/>
              <a:t>5. Differential diagnosis</a:t>
            </a:r>
            <a:endParaRPr kumimoji="1" lang="ja-JP" altLang="en-US" sz="3200" b="1"/>
          </a:p>
        </p:txBody>
      </p:sp>
      <p:sp>
        <p:nvSpPr>
          <p:cNvPr id="3" name="コンテンツ プレースホルダー 2">
            <a:extLst>
              <a:ext uri="{FF2B5EF4-FFF2-40B4-BE49-F238E27FC236}">
                <a16:creationId xmlns:a16="http://schemas.microsoft.com/office/drawing/2014/main" id="{EA4EDA68-0F00-F83F-D104-017A9F65546B}"/>
              </a:ext>
            </a:extLst>
          </p:cNvPr>
          <p:cNvSpPr>
            <a:spLocks noGrp="1"/>
          </p:cNvSpPr>
          <p:nvPr>
            <p:ph idx="1"/>
          </p:nvPr>
        </p:nvSpPr>
        <p:spPr>
          <a:xfrm>
            <a:off x="838199" y="1825625"/>
            <a:ext cx="11209021" cy="4351338"/>
          </a:xfrm>
        </p:spPr>
        <p:txBody>
          <a:bodyPr vert="horz" lIns="91440" tIns="45720" rIns="91440" bIns="45720" numCol="1" rtlCol="0" anchor="t">
            <a:noAutofit/>
          </a:bodyPr>
          <a:lstStyle/>
          <a:p>
            <a:r>
              <a:rPr lang="en-US" altLang="ja-JP" sz="3600" dirty="0"/>
              <a:t>A suspicion of </a:t>
            </a:r>
            <a:r>
              <a:rPr lang="en-US" altLang="ja-JP" sz="3600" dirty="0">
                <a:solidFill>
                  <a:srgbClr val="FF0000"/>
                </a:solidFill>
              </a:rPr>
              <a:t>dermatomyositis</a:t>
            </a:r>
            <a:endParaRPr lang="en-US" sz="3600" dirty="0">
              <a:solidFill>
                <a:srgbClr val="FF0000"/>
              </a:solidFill>
            </a:endParaRPr>
          </a:p>
        </p:txBody>
      </p:sp>
    </p:spTree>
    <p:extLst>
      <p:ext uri="{BB962C8B-B14F-4D97-AF65-F5344CB8AC3E}">
        <p14:creationId xmlns:p14="http://schemas.microsoft.com/office/powerpoint/2010/main" val="4230198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0ADC04-FFAB-89E8-2842-8E149D7A2451}"/>
              </a:ext>
            </a:extLst>
          </p:cNvPr>
          <p:cNvSpPr>
            <a:spLocks noGrp="1"/>
          </p:cNvSpPr>
          <p:nvPr>
            <p:ph type="title"/>
          </p:nvPr>
        </p:nvSpPr>
        <p:spPr>
          <a:xfrm>
            <a:off x="2231136" y="511200"/>
            <a:ext cx="7729728" cy="720000"/>
          </a:xfrm>
        </p:spPr>
        <p:txBody>
          <a:bodyPr>
            <a:noAutofit/>
          </a:bodyPr>
          <a:lstStyle/>
          <a:p>
            <a:r>
              <a:rPr lang="en-US" altLang="ja-JP" sz="3200" b="1" dirty="0"/>
              <a:t>6. Treatment</a:t>
            </a:r>
            <a:r>
              <a:rPr lang="ja-JP" altLang="en-US" sz="3200" b="1"/>
              <a:t> </a:t>
            </a:r>
            <a:r>
              <a:rPr lang="en-US" altLang="ja-JP" sz="3200" b="1" dirty="0"/>
              <a:t>Plan</a:t>
            </a:r>
            <a:endParaRPr kumimoji="1" lang="ja-JP" altLang="en-US" sz="3200" b="1"/>
          </a:p>
        </p:txBody>
      </p:sp>
      <p:sp>
        <p:nvSpPr>
          <p:cNvPr id="3" name="コンテンツ プレースホルダー 2">
            <a:extLst>
              <a:ext uri="{FF2B5EF4-FFF2-40B4-BE49-F238E27FC236}">
                <a16:creationId xmlns:a16="http://schemas.microsoft.com/office/drawing/2014/main" id="{1F8FCA8B-04BE-366C-E657-168BAD8AA46A}"/>
              </a:ext>
            </a:extLst>
          </p:cNvPr>
          <p:cNvSpPr>
            <a:spLocks noGrp="1"/>
          </p:cNvSpPr>
          <p:nvPr>
            <p:ph idx="1"/>
          </p:nvPr>
        </p:nvSpPr>
        <p:spPr>
          <a:xfrm>
            <a:off x="596577" y="1266832"/>
            <a:ext cx="11372850" cy="5510958"/>
          </a:xfrm>
        </p:spPr>
        <p:txBody>
          <a:bodyPr>
            <a:noAutofit/>
          </a:bodyPr>
          <a:lstStyle/>
          <a:p>
            <a:r>
              <a:rPr kumimoji="1" lang="en-US" altLang="ja-JP" sz="3600" dirty="0"/>
              <a:t>Examination</a:t>
            </a:r>
          </a:p>
          <a:p>
            <a:pPr lvl="1">
              <a:buFont typeface="Wingdings" pitchFamily="2" charset="2"/>
              <a:buChar char="Ø"/>
            </a:pPr>
            <a:r>
              <a:rPr kumimoji="1" lang="en-US" altLang="ja-JP" sz="3200" dirty="0"/>
              <a:t>Skin biopsy, raised muscle enzymes and ANA should be checked.</a:t>
            </a:r>
          </a:p>
          <a:p>
            <a:pPr lvl="1">
              <a:buFont typeface="Wingdings" pitchFamily="2" charset="2"/>
              <a:buChar char="Ø"/>
            </a:pPr>
            <a:r>
              <a:rPr lang="en-US" altLang="ja-JP" sz="3200" dirty="0"/>
              <a:t>Electromyogram and biopsy of an affected muscle</a:t>
            </a:r>
          </a:p>
          <a:p>
            <a:pPr lvl="1">
              <a:buFont typeface="Wingdings" pitchFamily="2" charset="2"/>
              <a:buChar char="Ø"/>
            </a:pPr>
            <a:r>
              <a:rPr lang="en-US" altLang="ja-JP" sz="3200" dirty="0"/>
              <a:t>MRI</a:t>
            </a:r>
          </a:p>
          <a:p>
            <a:r>
              <a:rPr lang="en-US" altLang="ja-JP" sz="3600" dirty="0"/>
              <a:t>Treatment</a:t>
            </a:r>
          </a:p>
          <a:p>
            <a:pPr lvl="1">
              <a:buFont typeface="Wingdings" pitchFamily="2" charset="2"/>
              <a:buChar char="Ø"/>
            </a:pPr>
            <a:r>
              <a:rPr lang="en-US" altLang="ja-JP" sz="3200" dirty="0"/>
              <a:t>Moderate to high dose of oral corticosteroids</a:t>
            </a:r>
          </a:p>
          <a:p>
            <a:pPr lvl="1">
              <a:buFont typeface="Wingdings" pitchFamily="2" charset="2"/>
              <a:buChar char="Ø"/>
            </a:pPr>
            <a:r>
              <a:rPr lang="en-US" altLang="ja-JP" sz="3200" dirty="0"/>
              <a:t>Early intervention of immunosuppression</a:t>
            </a:r>
          </a:p>
          <a:p>
            <a:pPr lvl="1">
              <a:buFont typeface="Wingdings" pitchFamily="2" charset="2"/>
              <a:buChar char="Ø"/>
            </a:pPr>
            <a:r>
              <a:rPr lang="en-US" altLang="ja-JP" sz="3200" dirty="0"/>
              <a:t>Are advised to avoid excessive sun exposure and to use photoprotective measures.</a:t>
            </a:r>
          </a:p>
        </p:txBody>
      </p:sp>
    </p:spTree>
    <p:extLst>
      <p:ext uri="{BB962C8B-B14F-4D97-AF65-F5344CB8AC3E}">
        <p14:creationId xmlns:p14="http://schemas.microsoft.com/office/powerpoint/2010/main" val="4189604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DB416F-D02B-60F2-2188-5A92C5D77293}"/>
              </a:ext>
            </a:extLst>
          </p:cNvPr>
          <p:cNvSpPr>
            <a:spLocks noGrp="1"/>
          </p:cNvSpPr>
          <p:nvPr>
            <p:ph type="title"/>
          </p:nvPr>
        </p:nvSpPr>
        <p:spPr>
          <a:xfrm>
            <a:off x="2231136" y="511200"/>
            <a:ext cx="7729728" cy="720000"/>
          </a:xfrm>
        </p:spPr>
        <p:txBody>
          <a:bodyPr>
            <a:noAutofit/>
          </a:bodyPr>
          <a:lstStyle/>
          <a:p>
            <a:r>
              <a:rPr kumimoji="1" lang="en-US" altLang="ja-JP" sz="3200" b="1" dirty="0"/>
              <a:t>7. References</a:t>
            </a:r>
            <a:endParaRPr kumimoji="1" lang="ja-JP" altLang="en-US" sz="3200" b="1"/>
          </a:p>
        </p:txBody>
      </p:sp>
      <p:sp>
        <p:nvSpPr>
          <p:cNvPr id="3" name="コンテンツ プレースホルダー 2">
            <a:extLst>
              <a:ext uri="{FF2B5EF4-FFF2-40B4-BE49-F238E27FC236}">
                <a16:creationId xmlns:a16="http://schemas.microsoft.com/office/drawing/2014/main" id="{3661358F-DF42-3216-53D2-B1080B772A0D}"/>
              </a:ext>
            </a:extLst>
          </p:cNvPr>
          <p:cNvSpPr>
            <a:spLocks noGrp="1"/>
          </p:cNvSpPr>
          <p:nvPr>
            <p:ph idx="1"/>
          </p:nvPr>
        </p:nvSpPr>
        <p:spPr>
          <a:xfrm>
            <a:off x="640080" y="2638044"/>
            <a:ext cx="10287000" cy="3101983"/>
          </a:xfrm>
        </p:spPr>
        <p:txBody>
          <a:bodyPr>
            <a:normAutofit/>
          </a:bodyPr>
          <a:lstStyle/>
          <a:p>
            <a:r>
              <a:rPr kumimoji="1" lang="en-US" altLang="ja-JP" sz="2800" dirty="0">
                <a:latin typeface="Meiryo" panose="020B0604030504040204" pitchFamily="34" charset="-128"/>
                <a:ea typeface="Meiryo" panose="020B0604030504040204" pitchFamily="34" charset="-128"/>
              </a:rPr>
              <a:t>Case 38: An Erythematous rash and muscle weakness, Morris-Jones, R., Powell, A., &amp; Benton, E., (2019). 100 Cases in Dermatology. CRC Press, pp.83-84. </a:t>
            </a:r>
          </a:p>
          <a:p>
            <a:endParaRPr lang="en-US" altLang="ja-JP" sz="2800" dirty="0">
              <a:latin typeface="Meiryo" panose="020B0604030504040204" pitchFamily="34" charset="-128"/>
              <a:ea typeface="Meiryo" panose="020B0604030504040204" pitchFamily="34" charset="-128"/>
            </a:endParaRPr>
          </a:p>
          <a:p>
            <a:r>
              <a:rPr lang="ja-JP" altLang="en-US" sz="2800">
                <a:latin typeface="Meiryo" panose="020B0604030504040204" pitchFamily="34" charset="-128"/>
                <a:ea typeface="Meiryo" panose="020B0604030504040204" pitchFamily="34" charset="-128"/>
              </a:rPr>
              <a:t>押味貴之（</a:t>
            </a:r>
            <a:r>
              <a:rPr lang="en-US" altLang="ja-JP" sz="2800" dirty="0">
                <a:latin typeface="Meiryo" panose="020B0604030504040204" pitchFamily="34" charset="-128"/>
                <a:ea typeface="Meiryo" panose="020B0604030504040204" pitchFamily="34" charset="-128"/>
              </a:rPr>
              <a:t>2017). </a:t>
            </a:r>
            <a:r>
              <a:rPr lang="ja-JP" altLang="en-US" sz="2800">
                <a:latin typeface="Meiryo" panose="020B0604030504040204" pitchFamily="34" charset="-128"/>
                <a:ea typeface="Meiryo" panose="020B0604030504040204" pitchFamily="34" charset="-128"/>
              </a:rPr>
              <a:t>あなたの医学英語なんとかします！</a:t>
            </a:r>
            <a:r>
              <a:rPr lang="en-US" altLang="ja-JP" sz="2800" dirty="0">
                <a:latin typeface="Meiryo" panose="020B0604030504040204" pitchFamily="34" charset="-128"/>
                <a:ea typeface="Meiryo" panose="020B0604030504040204" pitchFamily="34" charset="-128"/>
              </a:rPr>
              <a:t>. </a:t>
            </a:r>
            <a:r>
              <a:rPr lang="ja-JP" altLang="en-US" sz="2800">
                <a:latin typeface="Meiryo" panose="020B0604030504040204" pitchFamily="34" charset="-128"/>
                <a:ea typeface="Meiryo" panose="020B0604030504040204" pitchFamily="34" charset="-128"/>
              </a:rPr>
              <a:t>メジカルビュー社</a:t>
            </a:r>
            <a:endParaRPr kumimoji="1" lang="ja-JP" altLang="en-US" sz="28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947235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681C59-0493-04A7-4EF1-C4C177283F18}"/>
              </a:ext>
            </a:extLst>
          </p:cNvPr>
          <p:cNvSpPr>
            <a:spLocks noGrp="1"/>
          </p:cNvSpPr>
          <p:nvPr>
            <p:ph type="title"/>
          </p:nvPr>
        </p:nvSpPr>
        <p:spPr>
          <a:xfrm>
            <a:off x="2231136" y="509965"/>
            <a:ext cx="7729728" cy="720000"/>
          </a:xfrm>
        </p:spPr>
        <p:txBody>
          <a:bodyPr>
            <a:noAutofit/>
          </a:bodyPr>
          <a:lstStyle/>
          <a:p>
            <a:r>
              <a:rPr kumimoji="1" lang="en-US" altLang="ja-JP" sz="3200" b="1" dirty="0"/>
              <a:t>outline</a:t>
            </a:r>
            <a:endParaRPr kumimoji="1" lang="ja-JP" altLang="en-US" sz="3200" b="1"/>
          </a:p>
        </p:txBody>
      </p:sp>
      <p:sp>
        <p:nvSpPr>
          <p:cNvPr id="3" name="コンテンツ プレースホルダー 2">
            <a:extLst>
              <a:ext uri="{FF2B5EF4-FFF2-40B4-BE49-F238E27FC236}">
                <a16:creationId xmlns:a16="http://schemas.microsoft.com/office/drawing/2014/main" id="{A292C442-B378-AFCB-A1CA-5F40C9B2B5E8}"/>
              </a:ext>
            </a:extLst>
          </p:cNvPr>
          <p:cNvSpPr>
            <a:spLocks noGrp="1"/>
          </p:cNvSpPr>
          <p:nvPr>
            <p:ph idx="1"/>
          </p:nvPr>
        </p:nvSpPr>
        <p:spPr>
          <a:xfrm>
            <a:off x="2231136" y="1878008"/>
            <a:ext cx="7729728" cy="3101983"/>
          </a:xfrm>
        </p:spPr>
        <p:txBody>
          <a:bodyPr vert="horz" lIns="91440" tIns="45720" rIns="91440" bIns="45720" rtlCol="0" anchor="t">
            <a:noAutofit/>
          </a:bodyPr>
          <a:lstStyle/>
          <a:p>
            <a:pPr marL="514350" indent="-514350">
              <a:buFont typeface="+mj-lt"/>
              <a:buAutoNum type="arabicPeriod"/>
            </a:pPr>
            <a:r>
              <a:rPr kumimoji="1" lang="en-US" altLang="ja-JP" sz="3200" dirty="0"/>
              <a:t>History </a:t>
            </a:r>
            <a:r>
              <a:rPr lang="en-US" altLang="ja-JP" sz="3200" dirty="0"/>
              <a:t>t</a:t>
            </a:r>
            <a:r>
              <a:rPr kumimoji="1" lang="en-US" altLang="ja-JP" sz="3200" dirty="0"/>
              <a:t>aking</a:t>
            </a:r>
          </a:p>
          <a:p>
            <a:pPr marL="514350" indent="-514350">
              <a:buFont typeface="+mj-lt"/>
              <a:buAutoNum type="arabicPeriod"/>
            </a:pPr>
            <a:r>
              <a:rPr lang="en-US" altLang="ja-JP" sz="3200" dirty="0"/>
              <a:t>Physical examination</a:t>
            </a:r>
          </a:p>
          <a:p>
            <a:pPr marL="514350" indent="-514350">
              <a:buFont typeface="+mj-lt"/>
              <a:buAutoNum type="arabicPeriod"/>
            </a:pPr>
            <a:r>
              <a:rPr kumimoji="1" lang="en-US" altLang="ja-JP" sz="3200" dirty="0"/>
              <a:t>Test results</a:t>
            </a:r>
          </a:p>
          <a:p>
            <a:pPr marL="514350" indent="-514350">
              <a:buFont typeface="+mj-lt"/>
              <a:buAutoNum type="arabicPeriod"/>
            </a:pPr>
            <a:r>
              <a:rPr lang="en-US" altLang="ja-JP" sz="3200" dirty="0"/>
              <a:t>Q&amp;A</a:t>
            </a:r>
          </a:p>
          <a:p>
            <a:pPr marL="514350" indent="-514350">
              <a:buFont typeface="+mj-lt"/>
              <a:buAutoNum type="arabicPeriod"/>
            </a:pPr>
            <a:r>
              <a:rPr kumimoji="1" lang="en-US" altLang="ja-JP" sz="3200" dirty="0"/>
              <a:t>Differential diagnosis</a:t>
            </a:r>
          </a:p>
          <a:p>
            <a:pPr marL="514350" indent="-514350">
              <a:buFont typeface="+mj-lt"/>
              <a:buAutoNum type="arabicPeriod"/>
            </a:pPr>
            <a:r>
              <a:rPr lang="en-US" altLang="ja-JP" sz="3200" dirty="0"/>
              <a:t>Treatment plan</a:t>
            </a:r>
          </a:p>
          <a:p>
            <a:pPr marL="514350" indent="-514350">
              <a:buAutoNum type="arabicPeriod"/>
            </a:pPr>
            <a:r>
              <a:rPr lang="en-US" altLang="ja-JP" sz="3200" dirty="0">
                <a:ea typeface="HGｺﾞｼｯｸE"/>
              </a:rPr>
              <a:t>Reference</a:t>
            </a:r>
          </a:p>
        </p:txBody>
      </p:sp>
    </p:spTree>
    <p:extLst>
      <p:ext uri="{BB962C8B-B14F-4D97-AF65-F5344CB8AC3E}">
        <p14:creationId xmlns:p14="http://schemas.microsoft.com/office/powerpoint/2010/main" val="3372425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117E23-6CB9-117F-5340-1752DF150DAE}"/>
              </a:ext>
            </a:extLst>
          </p:cNvPr>
          <p:cNvSpPr>
            <a:spLocks noGrp="1"/>
          </p:cNvSpPr>
          <p:nvPr>
            <p:ph type="title"/>
          </p:nvPr>
        </p:nvSpPr>
        <p:spPr>
          <a:xfrm>
            <a:off x="2231136" y="511200"/>
            <a:ext cx="7729728" cy="720000"/>
          </a:xfrm>
        </p:spPr>
        <p:txBody>
          <a:bodyPr>
            <a:noAutofit/>
          </a:bodyPr>
          <a:lstStyle/>
          <a:p>
            <a:r>
              <a:rPr kumimoji="1" lang="en-US" altLang="ja-JP" sz="3200" b="1" dirty="0"/>
              <a:t>1. History </a:t>
            </a:r>
            <a:r>
              <a:rPr lang="en-US" altLang="ja-JP" sz="3200" b="1" dirty="0"/>
              <a:t>t</a:t>
            </a:r>
            <a:r>
              <a:rPr kumimoji="1" lang="en-US" altLang="ja-JP" sz="3200" b="1" dirty="0"/>
              <a:t>aking (1)</a:t>
            </a:r>
            <a:endParaRPr kumimoji="1" lang="ja-JP" altLang="en-US" sz="3200" b="1"/>
          </a:p>
        </p:txBody>
      </p:sp>
      <p:sp>
        <p:nvSpPr>
          <p:cNvPr id="3" name="コンテンツ プレースホルダー 2">
            <a:extLst>
              <a:ext uri="{FF2B5EF4-FFF2-40B4-BE49-F238E27FC236}">
                <a16:creationId xmlns:a16="http://schemas.microsoft.com/office/drawing/2014/main" id="{4CEC7F9A-AB5D-CB40-09D5-290BBC74F956}"/>
              </a:ext>
            </a:extLst>
          </p:cNvPr>
          <p:cNvSpPr>
            <a:spLocks noGrp="1"/>
          </p:cNvSpPr>
          <p:nvPr>
            <p:ph idx="1"/>
          </p:nvPr>
        </p:nvSpPr>
        <p:spPr>
          <a:xfrm>
            <a:off x="838200" y="1619437"/>
            <a:ext cx="10515600" cy="5238563"/>
          </a:xfrm>
        </p:spPr>
        <p:txBody>
          <a:bodyPr vert="horz" lIns="91440" tIns="45720" rIns="91440" bIns="45720" rtlCol="0" anchor="t">
            <a:normAutofit fontScale="92500" lnSpcReduction="20000"/>
          </a:bodyPr>
          <a:lstStyle/>
          <a:p>
            <a:r>
              <a:rPr kumimoji="1" lang="en-US" altLang="ja-JP" sz="3200" b="1" dirty="0">
                <a:solidFill>
                  <a:schemeClr val="tx1"/>
                </a:solidFill>
                <a:ea typeface="HGｺﾞｼｯｸE"/>
              </a:rPr>
              <a:t>Patient: </a:t>
            </a:r>
            <a:r>
              <a:rPr kumimoji="1" lang="en-US" altLang="ja-JP" sz="3200" dirty="0">
                <a:solidFill>
                  <a:schemeClr val="tx1"/>
                </a:solidFill>
                <a:ea typeface="HGｺﾞｼｯｸE"/>
              </a:rPr>
              <a:t>59</a:t>
            </a:r>
            <a:r>
              <a:rPr lang="en-US" altLang="ja-JP" sz="3200" dirty="0">
                <a:solidFill>
                  <a:schemeClr val="tx1"/>
                </a:solidFill>
                <a:ea typeface="HGｺﾞｼｯｸE"/>
              </a:rPr>
              <a:t>-year-old </a:t>
            </a:r>
            <a:r>
              <a:rPr kumimoji="1" lang="en-US" altLang="ja-JP" sz="3200" dirty="0">
                <a:solidFill>
                  <a:schemeClr val="tx1"/>
                </a:solidFill>
                <a:ea typeface="HGｺﾞｼｯｸE"/>
              </a:rPr>
              <a:t>woman</a:t>
            </a:r>
            <a:endParaRPr lang="en-US" altLang="ja-JP" sz="3200" dirty="0">
              <a:solidFill>
                <a:schemeClr val="tx1"/>
              </a:solidFill>
              <a:ea typeface="HGｺﾞｼｯｸE"/>
            </a:endParaRPr>
          </a:p>
          <a:p>
            <a:pPr lvl="0"/>
            <a:r>
              <a:rPr kumimoji="1" lang="en-US" altLang="ja-JP" sz="3200" b="1" dirty="0">
                <a:solidFill>
                  <a:schemeClr val="tx1"/>
                </a:solidFill>
              </a:rPr>
              <a:t>Chief Complaints (CC)</a:t>
            </a:r>
            <a:r>
              <a:rPr lang="en-US" altLang="ja-JP" sz="3200" b="1" dirty="0">
                <a:solidFill>
                  <a:schemeClr val="tx1"/>
                </a:solidFill>
              </a:rPr>
              <a:t>: </a:t>
            </a:r>
            <a:r>
              <a:rPr lang="en-US" altLang="ja-JP" sz="3200" dirty="0">
                <a:solidFill>
                  <a:schemeClr val="tx1"/>
                </a:solidFill>
              </a:rPr>
              <a:t>Erythematous rash and muscle weakness</a:t>
            </a:r>
            <a:endParaRPr lang="en-US" altLang="ja-JP" sz="3200" dirty="0">
              <a:solidFill>
                <a:schemeClr val="tx1"/>
              </a:solidFill>
              <a:ea typeface="HGｺﾞｼｯｸE"/>
            </a:endParaRPr>
          </a:p>
          <a:p>
            <a:r>
              <a:rPr lang="en-US" altLang="ja-JP" sz="3200" b="1" dirty="0">
                <a:solidFill>
                  <a:schemeClr val="tx1"/>
                </a:solidFill>
              </a:rPr>
              <a:t>History of Present Illness (HPI):</a:t>
            </a:r>
          </a:p>
          <a:p>
            <a:pPr lvl="2">
              <a:buFont typeface="Wingdings" pitchFamily="2" charset="2"/>
              <a:buChar char="Ø"/>
            </a:pPr>
            <a:r>
              <a:rPr lang="en-US" altLang="ja-JP" sz="3200" dirty="0">
                <a:solidFill>
                  <a:schemeClr val="tx1"/>
                </a:solidFill>
                <a:ea typeface="HGｺﾞｼｯｸE"/>
              </a:rPr>
              <a:t> She visited her GP as she was concerned about unexplained weight loss.</a:t>
            </a:r>
          </a:p>
          <a:p>
            <a:pPr lvl="2">
              <a:buFont typeface="Wingdings" pitchFamily="2" charset="2"/>
              <a:buChar char="Ø"/>
            </a:pPr>
            <a:r>
              <a:rPr kumimoji="1" lang="en-US" altLang="ja-JP" sz="3200" dirty="0">
                <a:solidFill>
                  <a:schemeClr val="tx1"/>
                </a:solidFill>
                <a:ea typeface="HGｺﾞｼｯｸE"/>
              </a:rPr>
              <a:t> </a:t>
            </a:r>
            <a:r>
              <a:rPr lang="en-US" altLang="ja-JP" sz="3200" dirty="0">
                <a:solidFill>
                  <a:schemeClr val="tx1"/>
                </a:solidFill>
                <a:ea typeface="HGｺﾞｼｯｸE"/>
              </a:rPr>
              <a:t>Her GP noted an erythematous rash around her eyes and over the dorsum of her hands.</a:t>
            </a:r>
          </a:p>
          <a:p>
            <a:pPr lvl="2">
              <a:buFont typeface="Wingdings" pitchFamily="2" charset="2"/>
              <a:buChar char="Ø"/>
            </a:pPr>
            <a:r>
              <a:rPr kumimoji="1" lang="en-US" altLang="ja-JP" sz="3200" dirty="0">
                <a:solidFill>
                  <a:schemeClr val="tx1"/>
                </a:solidFill>
                <a:ea typeface="HGｺﾞｼｯｸE"/>
              </a:rPr>
              <a:t> She complains about difficulty in getting up out of a chair and climbing the stairs.</a:t>
            </a:r>
          </a:p>
          <a:p>
            <a:pPr lvl="2">
              <a:buFont typeface="Wingdings" pitchFamily="2" charset="2"/>
              <a:buChar char="Ø"/>
            </a:pPr>
            <a:r>
              <a:rPr lang="en-US" altLang="ja-JP" sz="3200" dirty="0">
                <a:solidFill>
                  <a:schemeClr val="tx1"/>
                </a:solidFill>
                <a:ea typeface="HGｺﾞｼｯｸE"/>
              </a:rPr>
              <a:t> She has a persistent dry cough</a:t>
            </a:r>
            <a:r>
              <a:rPr kumimoji="1" lang="en-US" altLang="ja-JP" sz="3200" dirty="0">
                <a:solidFill>
                  <a:schemeClr val="tx1"/>
                </a:solidFill>
                <a:ea typeface="HGｺﾞｼｯｸE"/>
              </a:rPr>
              <a:t>.</a:t>
            </a:r>
          </a:p>
        </p:txBody>
      </p:sp>
      <p:sp>
        <p:nvSpPr>
          <p:cNvPr id="4" name="テキスト ボックス 3">
            <a:extLst>
              <a:ext uri="{FF2B5EF4-FFF2-40B4-BE49-F238E27FC236}">
                <a16:creationId xmlns:a16="http://schemas.microsoft.com/office/drawing/2014/main" id="{0FF20367-085A-E1DD-B6C3-B8C9B663063C}"/>
              </a:ext>
            </a:extLst>
          </p:cNvPr>
          <p:cNvSpPr txBox="1"/>
          <p:nvPr/>
        </p:nvSpPr>
        <p:spPr>
          <a:xfrm>
            <a:off x="981307" y="-802888"/>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782949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C7DAD1-D3F0-FF40-27CA-3384BF9A0784}"/>
              </a:ext>
            </a:extLst>
          </p:cNvPr>
          <p:cNvSpPr>
            <a:spLocks noGrp="1"/>
          </p:cNvSpPr>
          <p:nvPr>
            <p:ph type="title"/>
          </p:nvPr>
        </p:nvSpPr>
        <p:spPr>
          <a:xfrm>
            <a:off x="2231136" y="511200"/>
            <a:ext cx="7729728" cy="718496"/>
          </a:xfrm>
        </p:spPr>
        <p:txBody>
          <a:bodyPr>
            <a:noAutofit/>
          </a:bodyPr>
          <a:lstStyle/>
          <a:p>
            <a:r>
              <a:rPr kumimoji="1" lang="en-US" altLang="ja-JP" sz="3200" b="1"/>
              <a:t>1. History</a:t>
            </a:r>
            <a:r>
              <a:rPr lang="en-US" altLang="ja-JP" sz="3200" b="1"/>
              <a:t> taking (2)</a:t>
            </a:r>
            <a:endParaRPr kumimoji="1" lang="ja-JP" altLang="en-US" sz="3200" b="1"/>
          </a:p>
        </p:txBody>
      </p:sp>
      <p:sp>
        <p:nvSpPr>
          <p:cNvPr id="3" name="コンテンツ プレースホルダー 2">
            <a:extLst>
              <a:ext uri="{FF2B5EF4-FFF2-40B4-BE49-F238E27FC236}">
                <a16:creationId xmlns:a16="http://schemas.microsoft.com/office/drawing/2014/main" id="{21C631B8-E809-75C7-E8EA-06B10F2E32B5}"/>
              </a:ext>
            </a:extLst>
          </p:cNvPr>
          <p:cNvSpPr>
            <a:spLocks noGrp="1"/>
          </p:cNvSpPr>
          <p:nvPr>
            <p:ph idx="1"/>
          </p:nvPr>
        </p:nvSpPr>
        <p:spPr>
          <a:xfrm>
            <a:off x="851847" y="1579965"/>
            <a:ext cx="10959353" cy="4885726"/>
          </a:xfrm>
        </p:spPr>
        <p:txBody>
          <a:bodyPr>
            <a:noAutofit/>
          </a:bodyPr>
          <a:lstStyle/>
          <a:p>
            <a:pPr>
              <a:lnSpc>
                <a:spcPct val="100000"/>
              </a:lnSpc>
            </a:pPr>
            <a:r>
              <a:rPr lang="en-US" altLang="ja-JP" sz="3200" b="1" dirty="0"/>
              <a:t>Social History (SH): </a:t>
            </a:r>
          </a:p>
          <a:p>
            <a:pPr lvl="2">
              <a:buFont typeface="Wingdings" pitchFamily="2" charset="2"/>
              <a:buChar char="Ø"/>
            </a:pPr>
            <a:r>
              <a:rPr lang="en-US" altLang="ja-JP" sz="3000" b="1" dirty="0"/>
              <a:t> </a:t>
            </a:r>
            <a:r>
              <a:rPr lang="en-US" altLang="ja-JP" sz="3000" dirty="0"/>
              <a:t>She is a life-long smoker.</a:t>
            </a:r>
          </a:p>
          <a:p>
            <a:pPr lvl="2">
              <a:buFont typeface="Wingdings" pitchFamily="2" charset="2"/>
              <a:buChar char="Ø"/>
            </a:pPr>
            <a:r>
              <a:rPr lang="en-US" altLang="ja-JP" sz="3200" dirty="0"/>
              <a:t> She drinks alcohol socially.</a:t>
            </a:r>
          </a:p>
        </p:txBody>
      </p:sp>
    </p:spTree>
    <p:extLst>
      <p:ext uri="{BB962C8B-B14F-4D97-AF65-F5344CB8AC3E}">
        <p14:creationId xmlns:p14="http://schemas.microsoft.com/office/powerpoint/2010/main" val="360669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044B1E-863D-6858-E430-2753445F24D9}"/>
              </a:ext>
            </a:extLst>
          </p:cNvPr>
          <p:cNvSpPr>
            <a:spLocks noGrp="1"/>
          </p:cNvSpPr>
          <p:nvPr>
            <p:ph type="title"/>
          </p:nvPr>
        </p:nvSpPr>
        <p:spPr>
          <a:xfrm>
            <a:off x="2231136" y="511200"/>
            <a:ext cx="7729728" cy="720000"/>
          </a:xfrm>
        </p:spPr>
        <p:txBody>
          <a:bodyPr>
            <a:normAutofit fontScale="90000"/>
          </a:bodyPr>
          <a:lstStyle/>
          <a:p>
            <a:r>
              <a:rPr kumimoji="1" lang="en-US" altLang="ja-JP" sz="3600" b="1" dirty="0"/>
              <a:t>2. Physical examinations(1)</a:t>
            </a:r>
            <a:endParaRPr kumimoji="1" lang="ja-JP" altLang="en-US" sz="3600" b="1"/>
          </a:p>
        </p:txBody>
      </p:sp>
      <p:sp>
        <p:nvSpPr>
          <p:cNvPr id="3" name="コンテンツ プレースホルダー 2">
            <a:extLst>
              <a:ext uri="{FF2B5EF4-FFF2-40B4-BE49-F238E27FC236}">
                <a16:creationId xmlns:a16="http://schemas.microsoft.com/office/drawing/2014/main" id="{25CEFB2F-0A2E-2294-AC67-C7C5CF458996}"/>
              </a:ext>
            </a:extLst>
          </p:cNvPr>
          <p:cNvSpPr>
            <a:spLocks noGrp="1"/>
          </p:cNvSpPr>
          <p:nvPr>
            <p:ph idx="1"/>
          </p:nvPr>
        </p:nvSpPr>
        <p:spPr>
          <a:xfrm>
            <a:off x="527997" y="1283866"/>
            <a:ext cx="11536623" cy="4762822"/>
          </a:xfrm>
        </p:spPr>
        <p:txBody>
          <a:bodyPr>
            <a:noAutofit/>
          </a:bodyPr>
          <a:lstStyle/>
          <a:p>
            <a:r>
              <a:rPr kumimoji="1" lang="en-US" altLang="ja-JP" sz="3200" b="1" dirty="0">
                <a:solidFill>
                  <a:schemeClr val="tx1"/>
                </a:solidFill>
              </a:rPr>
              <a:t>Skin: </a:t>
            </a:r>
          </a:p>
          <a:p>
            <a:pPr lvl="1">
              <a:buFont typeface="Wingdings" pitchFamily="2" charset="2"/>
              <a:buChar char="Ø"/>
            </a:pPr>
            <a:r>
              <a:rPr lang="en-US" altLang="ja-JP" sz="3000" dirty="0">
                <a:solidFill>
                  <a:schemeClr val="tx1"/>
                </a:solidFill>
              </a:rPr>
              <a:t>Violaceous erythema with subtle edema in the periorbital region</a:t>
            </a:r>
          </a:p>
          <a:p>
            <a:pPr lvl="1">
              <a:buFont typeface="Wingdings" pitchFamily="2" charset="2"/>
              <a:buChar char="Ø"/>
            </a:pPr>
            <a:r>
              <a:rPr lang="en-US" altLang="ja-JP" sz="3000" dirty="0">
                <a:solidFill>
                  <a:schemeClr val="tx1"/>
                </a:solidFill>
              </a:rPr>
              <a:t>E</a:t>
            </a:r>
            <a:r>
              <a:rPr kumimoji="1" lang="en-US" altLang="ja-JP" sz="3000" dirty="0">
                <a:solidFill>
                  <a:schemeClr val="tx1"/>
                </a:solidFill>
              </a:rPr>
              <a:t>rythematous non-scaly macular rash affecting her neck and upper back</a:t>
            </a:r>
          </a:p>
          <a:p>
            <a:pPr>
              <a:buFont typeface="Wingdings" pitchFamily="2" charset="2"/>
              <a:buChar char="Ø"/>
            </a:pPr>
            <a:endParaRPr kumimoji="1" lang="en-US" altLang="ja-JP" sz="3200" dirty="0">
              <a:solidFill>
                <a:schemeClr val="tx1"/>
              </a:solidFill>
            </a:endParaRPr>
          </a:p>
        </p:txBody>
      </p:sp>
      <p:pic>
        <p:nvPicPr>
          <p:cNvPr id="8" name="図 7" descr="女性の顔&#10;&#10;自動的に生成された説明">
            <a:extLst>
              <a:ext uri="{FF2B5EF4-FFF2-40B4-BE49-F238E27FC236}">
                <a16:creationId xmlns:a16="http://schemas.microsoft.com/office/drawing/2014/main" id="{3F6F663B-BD90-FB53-4B63-48191DE1A0AB}"/>
              </a:ext>
            </a:extLst>
          </p:cNvPr>
          <p:cNvPicPr>
            <a:picLocks noChangeAspect="1"/>
          </p:cNvPicPr>
          <p:nvPr/>
        </p:nvPicPr>
        <p:blipFill rotWithShape="1">
          <a:blip r:embed="rId3"/>
          <a:srcRect l="20513" t="21121" r="10709" b="19960"/>
          <a:stretch/>
        </p:blipFill>
        <p:spPr>
          <a:xfrm>
            <a:off x="3649340" y="3429000"/>
            <a:ext cx="4893320" cy="3143919"/>
          </a:xfrm>
          <a:prstGeom prst="rect">
            <a:avLst/>
          </a:prstGeom>
        </p:spPr>
      </p:pic>
    </p:spTree>
    <p:extLst>
      <p:ext uri="{BB962C8B-B14F-4D97-AF65-F5344CB8AC3E}">
        <p14:creationId xmlns:p14="http://schemas.microsoft.com/office/powerpoint/2010/main" val="3417012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050D0-9E7A-D474-2D76-1B3DA1176DF3}"/>
              </a:ext>
            </a:extLst>
          </p:cNvPr>
          <p:cNvSpPr>
            <a:spLocks noGrp="1"/>
          </p:cNvSpPr>
          <p:nvPr>
            <p:ph type="title"/>
          </p:nvPr>
        </p:nvSpPr>
        <p:spPr>
          <a:xfrm>
            <a:off x="2231136" y="511200"/>
            <a:ext cx="7729728" cy="720000"/>
          </a:xfrm>
        </p:spPr>
        <p:txBody>
          <a:bodyPr>
            <a:noAutofit/>
          </a:bodyPr>
          <a:lstStyle/>
          <a:p>
            <a:r>
              <a:rPr kumimoji="1" lang="en-US" altLang="ja-JP" sz="3200" b="1" dirty="0"/>
              <a:t>2. Physical examinations(2)</a:t>
            </a:r>
            <a:endParaRPr kumimoji="1" lang="ja-JP" altLang="en-US" sz="3200" b="1"/>
          </a:p>
        </p:txBody>
      </p:sp>
      <p:sp>
        <p:nvSpPr>
          <p:cNvPr id="3" name="コンテンツ プレースホルダー 2">
            <a:extLst>
              <a:ext uri="{FF2B5EF4-FFF2-40B4-BE49-F238E27FC236}">
                <a16:creationId xmlns:a16="http://schemas.microsoft.com/office/drawing/2014/main" id="{770C768A-5BEF-0D2F-BFFF-E7AB5F49CFA0}"/>
              </a:ext>
            </a:extLst>
          </p:cNvPr>
          <p:cNvSpPr txBox="1">
            <a:spLocks/>
          </p:cNvSpPr>
          <p:nvPr/>
        </p:nvSpPr>
        <p:spPr>
          <a:xfrm>
            <a:off x="838200" y="132176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a:solidFill>
                <a:srgbClr val="FF0000"/>
              </a:solidFill>
            </a:endParaRPr>
          </a:p>
        </p:txBody>
      </p:sp>
      <p:sp>
        <p:nvSpPr>
          <p:cNvPr id="4" name="コンテンツ プレースホルダー 2">
            <a:extLst>
              <a:ext uri="{FF2B5EF4-FFF2-40B4-BE49-F238E27FC236}">
                <a16:creationId xmlns:a16="http://schemas.microsoft.com/office/drawing/2014/main" id="{B7B9285B-1B21-58D7-8E0C-E69EF3DD18D8}"/>
              </a:ext>
            </a:extLst>
          </p:cNvPr>
          <p:cNvSpPr txBox="1">
            <a:spLocks/>
          </p:cNvSpPr>
          <p:nvPr/>
        </p:nvSpPr>
        <p:spPr>
          <a:xfrm>
            <a:off x="1462668" y="151032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a:solidFill>
                <a:srgbClr val="FF0000"/>
              </a:solidFill>
            </a:endParaRPr>
          </a:p>
        </p:txBody>
      </p:sp>
      <p:sp>
        <p:nvSpPr>
          <p:cNvPr id="7" name="コンテンツ プレースホルダー 2">
            <a:extLst>
              <a:ext uri="{FF2B5EF4-FFF2-40B4-BE49-F238E27FC236}">
                <a16:creationId xmlns:a16="http://schemas.microsoft.com/office/drawing/2014/main" id="{71881D31-DBA0-ED4C-D90C-A7AD874B264B}"/>
              </a:ext>
            </a:extLst>
          </p:cNvPr>
          <p:cNvSpPr>
            <a:spLocks noGrp="1"/>
          </p:cNvSpPr>
          <p:nvPr>
            <p:ph idx="1"/>
          </p:nvPr>
        </p:nvSpPr>
        <p:spPr>
          <a:xfrm>
            <a:off x="527997" y="1283866"/>
            <a:ext cx="11536623" cy="4762822"/>
          </a:xfrm>
        </p:spPr>
        <p:txBody>
          <a:bodyPr>
            <a:noAutofit/>
          </a:bodyPr>
          <a:lstStyle/>
          <a:p>
            <a:r>
              <a:rPr kumimoji="1" lang="en-US" altLang="ja-JP" sz="3200" b="1" dirty="0">
                <a:solidFill>
                  <a:schemeClr val="tx1"/>
                </a:solidFill>
              </a:rPr>
              <a:t>Extremities: </a:t>
            </a:r>
            <a:r>
              <a:rPr lang="en-US" altLang="ja-JP" sz="3200" dirty="0">
                <a:solidFill>
                  <a:schemeClr val="tx1"/>
                </a:solidFill>
              </a:rPr>
              <a:t>Erythematous flattish papules over the extensor surfaces of her interphalangeal and metacarpal phalangeal joints</a:t>
            </a:r>
            <a:endParaRPr kumimoji="1" lang="en-US" altLang="ja-JP" sz="3200" b="1" dirty="0">
              <a:solidFill>
                <a:schemeClr val="tx1"/>
              </a:solidFill>
            </a:endParaRPr>
          </a:p>
          <a:p>
            <a:r>
              <a:rPr kumimoji="1" lang="en-US" altLang="ja-JP" sz="3200" b="1" dirty="0">
                <a:solidFill>
                  <a:schemeClr val="tx1"/>
                </a:solidFill>
              </a:rPr>
              <a:t>Neurological Exam : </a:t>
            </a:r>
            <a:r>
              <a:rPr kumimoji="1" lang="en-US" altLang="ja-JP" sz="3200" dirty="0">
                <a:solidFill>
                  <a:schemeClr val="tx1"/>
                </a:solidFill>
              </a:rPr>
              <a:t>Proximal limb weakness</a:t>
            </a:r>
            <a:endParaRPr kumimoji="1" lang="en-US" altLang="ja-JP" sz="3200" b="1" dirty="0">
              <a:solidFill>
                <a:schemeClr val="tx1"/>
              </a:solidFill>
            </a:endParaRPr>
          </a:p>
        </p:txBody>
      </p:sp>
      <p:pic>
        <p:nvPicPr>
          <p:cNvPr id="9" name="図 8" descr="QR コード&#10;&#10;低い精度で自動的に生成された説明">
            <a:extLst>
              <a:ext uri="{FF2B5EF4-FFF2-40B4-BE49-F238E27FC236}">
                <a16:creationId xmlns:a16="http://schemas.microsoft.com/office/drawing/2014/main" id="{F8DD8F10-DC87-3C18-5176-E64ADAFC91A7}"/>
              </a:ext>
            </a:extLst>
          </p:cNvPr>
          <p:cNvPicPr>
            <a:picLocks noChangeAspect="1"/>
          </p:cNvPicPr>
          <p:nvPr/>
        </p:nvPicPr>
        <p:blipFill rotWithShape="1">
          <a:blip r:embed="rId3"/>
          <a:srcRect l="26546" t="18296" r="21870" b="22785"/>
          <a:stretch/>
        </p:blipFill>
        <p:spPr>
          <a:xfrm>
            <a:off x="4010526" y="3060344"/>
            <a:ext cx="4170947" cy="3573067"/>
          </a:xfrm>
          <a:prstGeom prst="rect">
            <a:avLst/>
          </a:prstGeom>
        </p:spPr>
      </p:pic>
    </p:spTree>
    <p:extLst>
      <p:ext uri="{BB962C8B-B14F-4D97-AF65-F5344CB8AC3E}">
        <p14:creationId xmlns:p14="http://schemas.microsoft.com/office/powerpoint/2010/main" val="1995855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DAB82-1470-6549-7C1B-33AAEF0BF6CE}"/>
              </a:ext>
            </a:extLst>
          </p:cNvPr>
          <p:cNvSpPr>
            <a:spLocks noGrp="1"/>
          </p:cNvSpPr>
          <p:nvPr>
            <p:ph type="title"/>
          </p:nvPr>
        </p:nvSpPr>
        <p:spPr>
          <a:xfrm>
            <a:off x="2231136" y="511200"/>
            <a:ext cx="7729728" cy="720000"/>
          </a:xfrm>
        </p:spPr>
        <p:txBody>
          <a:bodyPr>
            <a:noAutofit/>
          </a:bodyPr>
          <a:lstStyle/>
          <a:p>
            <a:r>
              <a:rPr kumimoji="1" lang="en-US" altLang="ja-JP" sz="3200" b="1" dirty="0"/>
              <a:t>4. Q&amp;A</a:t>
            </a:r>
            <a:endParaRPr kumimoji="1" lang="ja-JP" altLang="en-US" sz="3200" b="1"/>
          </a:p>
        </p:txBody>
      </p:sp>
      <p:sp>
        <p:nvSpPr>
          <p:cNvPr id="4" name="コンテンツ プレースホルダー 2">
            <a:extLst>
              <a:ext uri="{FF2B5EF4-FFF2-40B4-BE49-F238E27FC236}">
                <a16:creationId xmlns:a16="http://schemas.microsoft.com/office/drawing/2014/main" id="{6FCE483B-C837-CBF6-139A-D14E27817D6D}"/>
              </a:ext>
            </a:extLst>
          </p:cNvPr>
          <p:cNvSpPr txBox="1">
            <a:spLocks/>
          </p:cNvSpPr>
          <p:nvPr/>
        </p:nvSpPr>
        <p:spPr>
          <a:xfrm>
            <a:off x="1165860" y="2377440"/>
            <a:ext cx="10378440" cy="31019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a:lstStyle>
          <a:p>
            <a:pPr marL="0" indent="0">
              <a:buNone/>
            </a:pPr>
            <a:r>
              <a:rPr kumimoji="1" lang="en-US" altLang="ja-JP" sz="3600" dirty="0"/>
              <a:t>Q1.  What is the cutaneous diagnosis</a:t>
            </a:r>
            <a:r>
              <a:rPr lang="en-US" altLang="ja-JP" sz="3600" dirty="0"/>
              <a:t>?</a:t>
            </a:r>
            <a:endParaRPr kumimoji="1" lang="en-US" altLang="ja-JP" sz="3600" dirty="0"/>
          </a:p>
        </p:txBody>
      </p:sp>
    </p:spTree>
    <p:extLst>
      <p:ext uri="{BB962C8B-B14F-4D97-AF65-F5344CB8AC3E}">
        <p14:creationId xmlns:p14="http://schemas.microsoft.com/office/powerpoint/2010/main" val="2800304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7A5C0B24-71CF-D750-3910-8CC77BD8D4B6}"/>
              </a:ext>
            </a:extLst>
          </p:cNvPr>
          <p:cNvSpPr txBox="1">
            <a:spLocks/>
          </p:cNvSpPr>
          <p:nvPr/>
        </p:nvSpPr>
        <p:spPr bwMode="black">
          <a:xfrm>
            <a:off x="2231136" y="511200"/>
            <a:ext cx="7729728" cy="720000"/>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kumimoji="1" sz="2800" kern="1200" cap="all" spc="200" baseline="0">
                <a:solidFill>
                  <a:srgbClr val="262626"/>
                </a:solidFill>
                <a:latin typeface="+mj-lt"/>
                <a:ea typeface="+mj-ea"/>
                <a:cs typeface="+mj-cs"/>
              </a:defRPr>
            </a:lvl1pPr>
          </a:lstStyle>
          <a:p>
            <a:r>
              <a:rPr lang="en-US" altLang="ja-JP" sz="3200" b="1" dirty="0"/>
              <a:t>4. Q&amp;A</a:t>
            </a:r>
            <a:endParaRPr lang="ja-JP" altLang="en-US" sz="3200" b="1"/>
          </a:p>
        </p:txBody>
      </p:sp>
      <p:sp>
        <p:nvSpPr>
          <p:cNvPr id="2" name="コンテンツ プレースホルダー 2">
            <a:extLst>
              <a:ext uri="{FF2B5EF4-FFF2-40B4-BE49-F238E27FC236}">
                <a16:creationId xmlns:a16="http://schemas.microsoft.com/office/drawing/2014/main" id="{FD697EB6-BC96-E5ED-0CA6-E40A46AEEF12}"/>
              </a:ext>
            </a:extLst>
          </p:cNvPr>
          <p:cNvSpPr txBox="1">
            <a:spLocks/>
          </p:cNvSpPr>
          <p:nvPr/>
        </p:nvSpPr>
        <p:spPr>
          <a:xfrm>
            <a:off x="1165860" y="2377440"/>
            <a:ext cx="10378440" cy="31019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a:lstStyle>
          <a:p>
            <a:pPr marL="0" indent="0">
              <a:buFont typeface="Arial" panose="020B0604020202020204" pitchFamily="34" charset="0"/>
              <a:buNone/>
            </a:pPr>
            <a:r>
              <a:rPr lang="en-US" altLang="ja-JP" sz="3600" dirty="0"/>
              <a:t>Q1.  What is the </a:t>
            </a:r>
            <a:r>
              <a:rPr kumimoji="1" lang="en-US" altLang="ja-JP" sz="3600" dirty="0"/>
              <a:t>cutaneous diagnosis?</a:t>
            </a:r>
            <a:endParaRPr lang="en-US" altLang="ja-JP" sz="3600" dirty="0"/>
          </a:p>
          <a:p>
            <a:pPr marL="0" indent="0">
              <a:buFont typeface="Arial" panose="020B0604020202020204" pitchFamily="34" charset="0"/>
              <a:buNone/>
            </a:pPr>
            <a:endParaRPr lang="en-US" altLang="ja-JP" sz="3600" dirty="0"/>
          </a:p>
          <a:p>
            <a:pPr marL="0" indent="0">
              <a:buNone/>
            </a:pPr>
            <a:r>
              <a:rPr lang="en-US" altLang="ja-JP" sz="3600" dirty="0"/>
              <a:t>A1.  A suspicion of dermatomyositis</a:t>
            </a:r>
            <a:r>
              <a:rPr kumimoji="1" lang="en-US" altLang="ja-JP" sz="3600" dirty="0"/>
              <a:t> </a:t>
            </a:r>
          </a:p>
        </p:txBody>
      </p:sp>
    </p:spTree>
    <p:extLst>
      <p:ext uri="{BB962C8B-B14F-4D97-AF65-F5344CB8AC3E}">
        <p14:creationId xmlns:p14="http://schemas.microsoft.com/office/powerpoint/2010/main" val="3525193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DAB82-1470-6549-7C1B-33AAEF0BF6CE}"/>
              </a:ext>
            </a:extLst>
          </p:cNvPr>
          <p:cNvSpPr>
            <a:spLocks noGrp="1"/>
          </p:cNvSpPr>
          <p:nvPr>
            <p:ph type="title"/>
          </p:nvPr>
        </p:nvSpPr>
        <p:spPr>
          <a:xfrm>
            <a:off x="2231136" y="511200"/>
            <a:ext cx="7729728" cy="720000"/>
          </a:xfrm>
        </p:spPr>
        <p:txBody>
          <a:bodyPr>
            <a:noAutofit/>
          </a:bodyPr>
          <a:lstStyle/>
          <a:p>
            <a:r>
              <a:rPr kumimoji="1" lang="en-US" altLang="ja-JP" sz="3200" b="1"/>
              <a:t>4. Q&amp;A</a:t>
            </a:r>
            <a:endParaRPr kumimoji="1" lang="ja-JP" altLang="en-US" sz="3200" b="1"/>
          </a:p>
        </p:txBody>
      </p:sp>
      <p:sp>
        <p:nvSpPr>
          <p:cNvPr id="3" name="コンテンツ プレースホルダー 2">
            <a:extLst>
              <a:ext uri="{FF2B5EF4-FFF2-40B4-BE49-F238E27FC236}">
                <a16:creationId xmlns:a16="http://schemas.microsoft.com/office/drawing/2014/main" id="{4A492320-D3C7-E0A5-D3C5-AFA9AB5A4478}"/>
              </a:ext>
            </a:extLst>
          </p:cNvPr>
          <p:cNvSpPr>
            <a:spLocks noGrp="1"/>
          </p:cNvSpPr>
          <p:nvPr>
            <p:ph idx="1"/>
          </p:nvPr>
        </p:nvSpPr>
        <p:spPr>
          <a:xfrm>
            <a:off x="1165860" y="2377440"/>
            <a:ext cx="10378440" cy="3101983"/>
          </a:xfrm>
        </p:spPr>
        <p:txBody>
          <a:bodyPr>
            <a:normAutofit/>
          </a:bodyPr>
          <a:lstStyle/>
          <a:p>
            <a:pPr marL="0" indent="0">
              <a:buNone/>
            </a:pPr>
            <a:r>
              <a:rPr kumimoji="1" lang="en-US" altLang="ja-JP" sz="3600" dirty="0"/>
              <a:t>Q2. What may be the underlying condition?</a:t>
            </a:r>
          </a:p>
        </p:txBody>
      </p:sp>
    </p:spTree>
    <p:extLst>
      <p:ext uri="{BB962C8B-B14F-4D97-AF65-F5344CB8AC3E}">
        <p14:creationId xmlns:p14="http://schemas.microsoft.com/office/powerpoint/2010/main" val="2232619859"/>
      </p:ext>
    </p:extLst>
  </p:cSld>
  <p:clrMapOvr>
    <a:masterClrMapping/>
  </p:clrMapOvr>
</p:sld>
</file>

<file path=ppt/theme/theme1.xml><?xml version="1.0" encoding="utf-8"?>
<a:theme xmlns:a="http://schemas.openxmlformats.org/drawingml/2006/main" name="パーセル">
  <a:themeElements>
    <a:clrScheme name="パーセル">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パーセル">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パーセル">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{201F9BCD-E681-1A40-8396-19AEA9E9D421}tf10001120</Template>
  <TotalTime>177</TotalTime>
  <Words>2176</Words>
  <Application>Microsoft Macintosh PowerPoint</Application>
  <PresentationFormat>ワイド画面</PresentationFormat>
  <Paragraphs>186</Paragraphs>
  <Slides>15</Slides>
  <Notes>15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15</vt:i4>
      </vt:variant>
    </vt:vector>
  </HeadingPairs>
  <TitlesOfParts>
    <vt:vector size="25" baseType="lpstr">
      <vt:lpstr>HGｺﾞｼｯｸE</vt:lpstr>
      <vt:lpstr>Noto Sans Japanese</vt:lpstr>
      <vt:lpstr>Noto Sans JP</vt:lpstr>
      <vt:lpstr>nsj</vt:lpstr>
      <vt:lpstr>Meiryo</vt:lpstr>
      <vt:lpstr>游ゴシック</vt:lpstr>
      <vt:lpstr>Arial</vt:lpstr>
      <vt:lpstr>Gill Sans MT</vt:lpstr>
      <vt:lpstr>Wingdings</vt:lpstr>
      <vt:lpstr>パーセル</vt:lpstr>
      <vt:lpstr>Case presentation</vt:lpstr>
      <vt:lpstr>outline</vt:lpstr>
      <vt:lpstr>1. History taking (1)</vt:lpstr>
      <vt:lpstr>1. History taking (2)</vt:lpstr>
      <vt:lpstr>2. Physical examinations(1)</vt:lpstr>
      <vt:lpstr>2. Physical examinations(2)</vt:lpstr>
      <vt:lpstr>4. Q&amp;A</vt:lpstr>
      <vt:lpstr>PowerPoint プレゼンテーション</vt:lpstr>
      <vt:lpstr>4. Q&amp;A</vt:lpstr>
      <vt:lpstr>4. Q&amp;A</vt:lpstr>
      <vt:lpstr>4. Q&amp;A</vt:lpstr>
      <vt:lpstr>4. Q&amp;A</vt:lpstr>
      <vt:lpstr>5. Differential diagnosis</vt:lpstr>
      <vt:lpstr>6. Treatment Plan</vt:lpstr>
      <vt:lpstr>7. References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presentation</dc:title>
  <dc:creator>水野　紅桃子</dc:creator>
  <cp:lastModifiedBy>Microsoft Office User</cp:lastModifiedBy>
  <cp:revision>7</cp:revision>
  <dcterms:created xsi:type="dcterms:W3CDTF">2022-11-08T08:07:56Z</dcterms:created>
  <dcterms:modified xsi:type="dcterms:W3CDTF">2023-03-10T01:53:45Z</dcterms:modified>
</cp:coreProperties>
</file>